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74" r:id="rId3"/>
    <p:sldId id="275" r:id="rId4"/>
    <p:sldId id="276" r:id="rId5"/>
    <p:sldId id="277" r:id="rId6"/>
    <p:sldId id="294" r:id="rId7"/>
    <p:sldId id="309" r:id="rId8"/>
    <p:sldId id="278" r:id="rId9"/>
    <p:sldId id="279" r:id="rId10"/>
    <p:sldId id="291" r:id="rId11"/>
    <p:sldId id="292" r:id="rId12"/>
    <p:sldId id="312" r:id="rId13"/>
    <p:sldId id="316" r:id="rId14"/>
    <p:sldId id="317" r:id="rId15"/>
    <p:sldId id="302" r:id="rId16"/>
    <p:sldId id="299" r:id="rId17"/>
    <p:sldId id="282" r:id="rId18"/>
    <p:sldId id="293" r:id="rId19"/>
    <p:sldId id="281" r:id="rId20"/>
    <p:sldId id="306" r:id="rId21"/>
    <p:sldId id="284" r:id="rId22"/>
    <p:sldId id="307" r:id="rId23"/>
    <p:sldId id="308" r:id="rId24"/>
    <p:sldId id="310" r:id="rId25"/>
    <p:sldId id="311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A8"/>
    <a:srgbClr val="D7F0F3"/>
    <a:srgbClr val="E1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5" autoAdjust="0"/>
    <p:restoredTop sz="95033" autoAdjust="0"/>
  </p:normalViewPr>
  <p:slideViewPr>
    <p:cSldViewPr>
      <p:cViewPr varScale="1">
        <p:scale>
          <a:sx n="144" d="100"/>
          <a:sy n="144" d="100"/>
        </p:scale>
        <p:origin x="110" y="3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C656D6-A842-4425-A532-3D5FCD608661}" type="datetime1">
              <a:rPr lang="en-US"/>
              <a:pPr>
                <a:defRPr/>
              </a:pPr>
              <a:t>10/28/2025</a:t>
            </a:fld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2F23AD-DD44-49C7-AB14-59A495CA5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91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01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EB583F-6715-4920-B56D-72B9914B75E2}" type="datetime1">
              <a:rPr lang="en-US"/>
              <a:pPr>
                <a:defRPr/>
              </a:pPr>
              <a:t>10/28/2025</a:t>
            </a:fld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0702B6B-561A-4A8F-9B90-C1F5C818E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913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HWZANX+HelveticaNeue-Medium"/>
            </a:endParaRPr>
          </a:p>
          <a:p>
            <a:pPr algn="just"/>
            <a:r>
              <a:rPr lang="en-US" sz="1800" b="0" i="0" u="none" strike="noStrike" baseline="0" dirty="0">
                <a:latin typeface="HWZANX+HelveticaNeue-Medium"/>
              </a:rPr>
              <a:t>Characteristic I-V Curves of a photodiode for Photoconductive and Photovoltaic modes of operation. P0-P2 represent different light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0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0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elveticaNeueLT-Roman"/>
              </a:rPr>
              <a:t>As it is shown on </a:t>
            </a:r>
            <a:r>
              <a:rPr lang="en-US" sz="1800" b="1" i="0" u="none" strike="noStrike" baseline="0" dirty="0">
                <a:latin typeface="Frutiger-Bold"/>
              </a:rPr>
              <a:t>Figure 2.1</a:t>
            </a:r>
            <a:r>
              <a:rPr lang="en-US" sz="1800" b="0" i="0" u="none" strike="noStrike" baseline="0" dirty="0">
                <a:latin typeface="HelveticaNeueLT-Roman"/>
              </a:rPr>
              <a:t>, optical receiver in digital communication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system typically contains of Photo Detector, Transimpedance Amplifier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(TIA), and Post Amplifier then followed by decision circuit. Photo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Detector (PD), typically PIN or Avalanche Photo Diode (APD), produces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photocurrent proportional to the incident optical power. Transimpedance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amplifier converts this current into voltage signal and then Post Amplifier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bring this voltage to some standard level, so Post Amplifier output signal</a:t>
            </a:r>
          </a:p>
          <a:p>
            <a:pPr algn="l"/>
            <a:r>
              <a:rPr lang="en-US" sz="1800" b="0" i="0" u="none" strike="noStrike" baseline="0" dirty="0">
                <a:latin typeface="HelveticaNeueLT-Roman"/>
              </a:rPr>
              <a:t>can be used by decision circuit.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9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Photodetector responsivity is a measure of optical-to-electrical conversion efficiency of a photodetector and is usually expressed by the value of the photocurrent (A) generated by each watt of optical signal.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1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bg-BG" sz="1200" i="0" dirty="0"/>
              <a:t>Източникът (предавателят) използва електрически сигнал и го преобразува в лъч модулирана светлина във видимия или инфрачервен спектър. Този лъч се разпространява през прозрачна оптична среда – най-често въздушна междина. Лъчът попада при </a:t>
            </a:r>
            <a:r>
              <a:rPr lang="bg-BG" sz="1200" i="0" dirty="0" err="1"/>
              <a:t>фотоприемника</a:t>
            </a:r>
            <a:r>
              <a:rPr lang="bg-BG" sz="1200" i="0" dirty="0"/>
              <a:t>, който преобразува  модулираната светлина обратно в електрически сигнал.  </a:t>
            </a:r>
            <a:endParaRPr lang="en-US" sz="1200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inherit"/>
              </a:rPr>
              <a:t>the main objective of using any relay is to control or switch a large amount of current, voltage, power using low current or voltage</a:t>
            </a:r>
          </a:p>
          <a:p>
            <a:endParaRPr lang="en-US" dirty="0">
              <a:effectLst/>
              <a:latin typeface="inheri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6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702B6B-561A-4A8F-9B90-C1F5C818ED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0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75520" y="5589240"/>
            <a:ext cx="1344149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823853" y="5517232"/>
            <a:ext cx="201622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639616" y="1052736"/>
            <a:ext cx="7392821" cy="3312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75520" y="5589240"/>
            <a:ext cx="1344149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880309" y="5445224"/>
            <a:ext cx="172819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51584" y="980728"/>
            <a:ext cx="7392821" cy="3312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0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0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32656"/>
            <a:ext cx="9048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5360" y="4293096"/>
            <a:ext cx="5880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 b="1" i="1">
                <a:solidFill>
                  <a:srgbClr val="C66B5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defRPr>
            </a:lvl9pPr>
          </a:lstStyle>
          <a:p>
            <a:pPr>
              <a:defRPr/>
            </a:pPr>
            <a:r>
              <a:rPr lang="bg-BG" b="0" i="0" kern="0" dirty="0">
                <a:solidFill>
                  <a:srgbClr val="0038A8"/>
                </a:solidFill>
                <a:effectLst/>
              </a:rPr>
              <a:t>Фотодиоди</a:t>
            </a:r>
            <a:endParaRPr lang="en-US" b="0" i="0" kern="0" dirty="0">
              <a:solidFill>
                <a:srgbClr val="0038A8"/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0490"/>
            <a:ext cx="12144672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 err="1">
                <a:solidFill>
                  <a:schemeClr val="accent2"/>
                </a:solidFill>
              </a:rPr>
              <a:t>Фотогенераторен</a:t>
            </a:r>
            <a:r>
              <a:rPr lang="bg-BG" sz="2400" dirty="0">
                <a:solidFill>
                  <a:schemeClr val="accent2"/>
                </a:solidFill>
              </a:rPr>
              <a:t> режим / </a:t>
            </a:r>
            <a:r>
              <a:rPr lang="en-US" sz="2400" dirty="0">
                <a:solidFill>
                  <a:schemeClr val="accent2"/>
                </a:solidFill>
              </a:rPr>
              <a:t>photovoltaic mode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80176" y="1378963"/>
            <a:ext cx="461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</a:t>
            </a:r>
            <a:r>
              <a:rPr lang="bg-BG" sz="1600" dirty="0"/>
              <a:t> характеристика на фотодиода във фотогенераторен режим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99231" y="2412677"/>
            <a:ext cx="2649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Схема на свързване</a:t>
            </a:r>
            <a:endParaRPr lang="en-US" sz="1600" dirty="0"/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412069" y="5397508"/>
            <a:ext cx="115932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Фотоволтаичните модули се изграждат от свързването на множество индивидуални слънчеви клетки, за да се достигнат необходимите нива на напрежение и ток. Те директно преобразуват слънчевата светлина в електричество като ефективноста при преобразуването е 20% - 50%.</a:t>
            </a:r>
            <a:endParaRPr lang="en-US" sz="1800" i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EB2B603-46B2-47D2-824D-A27BC5336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80728"/>
            <a:ext cx="2267266" cy="1200318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7949CE82-EA18-4315-A2D4-65FFB39A9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926791"/>
            <a:ext cx="4525651" cy="35617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41935D-5024-808F-6ACA-74E3F9259BEB}"/>
              </a:ext>
            </a:extLst>
          </p:cNvPr>
          <p:cNvSpPr/>
          <p:nvPr/>
        </p:nvSpPr>
        <p:spPr>
          <a:xfrm>
            <a:off x="6191920" y="2040419"/>
            <a:ext cx="1488256" cy="25695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049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9ADA6E-097C-47ED-B6A7-B6676E52CA85}"/>
              </a:ext>
            </a:extLst>
          </p:cNvPr>
          <p:cNvSpPr txBox="1"/>
          <p:nvPr/>
        </p:nvSpPr>
        <p:spPr>
          <a:xfrm>
            <a:off x="11322" y="35946"/>
            <a:ext cx="12061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800" dirty="0">
                <a:solidFill>
                  <a:schemeClr val="accent2"/>
                </a:solidFill>
              </a:rPr>
              <a:t>Приложения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00CB3-4EAE-414E-9D3C-40BC2D1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476672"/>
            <a:ext cx="6408712" cy="4272475"/>
          </a:xfrm>
          <a:prstGeom prst="rect">
            <a:avLst/>
          </a:prstGeom>
        </p:spPr>
      </p:pic>
      <p:pic>
        <p:nvPicPr>
          <p:cNvPr id="14" name="Picture 13" descr="A picture containing building, sky, outdoor, track&#10;&#10;Description automatically generated">
            <a:extLst>
              <a:ext uri="{FF2B5EF4-FFF2-40B4-BE49-F238E27FC236}">
                <a16:creationId xmlns:a16="http://schemas.microsoft.com/office/drawing/2014/main" id="{2D27F449-0A69-435F-818D-17E96CF20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264420"/>
            <a:ext cx="5756223" cy="43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9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A7C2F-3888-435D-922D-D4FF94AE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828248"/>
            <a:ext cx="4448219" cy="3736504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4CF91AD-E705-4956-9A29-C447B94CF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13" y="2420888"/>
            <a:ext cx="2819119" cy="2790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ACF5D-C7F4-4B82-96C9-06F7BC89974A}"/>
              </a:ext>
            </a:extLst>
          </p:cNvPr>
          <p:cNvSpPr txBox="1"/>
          <p:nvPr/>
        </p:nvSpPr>
        <p:spPr bwMode="auto">
          <a:xfrm>
            <a:off x="43950" y="7903"/>
            <a:ext cx="1214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rgbClr val="0038A8"/>
                </a:solidFill>
              </a:rPr>
              <a:t>Фотодиоди в сензори за изображения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2CDCE-0EF1-40C9-A47F-AA0822E4F0EE}"/>
              </a:ext>
            </a:extLst>
          </p:cNvPr>
          <p:cNvSpPr txBox="1"/>
          <p:nvPr/>
        </p:nvSpPr>
        <p:spPr>
          <a:xfrm>
            <a:off x="2495600" y="1484784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CMOS </a:t>
            </a:r>
            <a:r>
              <a:rPr lang="bg-BG" dirty="0"/>
              <a:t>сензори</a:t>
            </a:r>
            <a:endParaRPr lang="en-US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016DB5-9609-41B7-8FA6-E019E9C04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482416"/>
            <a:ext cx="2943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8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7A6B2-7E2F-4BBE-9049-2498AF2BF72A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rgbClr val="0038A8"/>
                </a:solidFill>
              </a:rPr>
              <a:t>Приложения на фотодиоди – сензор за дъжд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2072B6D-C627-4DED-A643-AFBDE3924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764704"/>
            <a:ext cx="6302336" cy="5251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551EB-24A5-46DF-8BB3-BDB579C6B992}"/>
              </a:ext>
            </a:extLst>
          </p:cNvPr>
          <p:cNvSpPr txBox="1"/>
          <p:nvPr/>
        </p:nvSpPr>
        <p:spPr>
          <a:xfrm>
            <a:off x="7896200" y="6525344"/>
            <a:ext cx="4438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https://commons.wikimedia.org/wiki/File:Rain_sensor_en.svg</a:t>
            </a:r>
          </a:p>
        </p:txBody>
      </p:sp>
    </p:spTree>
    <p:extLst>
      <p:ext uri="{BB962C8B-B14F-4D97-AF65-F5344CB8AC3E}">
        <p14:creationId xmlns:p14="http://schemas.microsoft.com/office/powerpoint/2010/main" val="271967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7A6B2-7E2F-4BBE-9049-2498AF2BF72A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srgbClr val="0038A8"/>
                </a:solidFill>
              </a:rPr>
              <a:t>Приложения на фотодиоди – </a:t>
            </a:r>
            <a:r>
              <a:rPr lang="en-US" dirty="0">
                <a:solidFill>
                  <a:srgbClr val="0038A8"/>
                </a:solidFill>
              </a:rPr>
              <a:t>LIDAR</a:t>
            </a:r>
            <a:endParaRPr lang="bg-BG" dirty="0">
              <a:solidFill>
                <a:srgbClr val="0038A8"/>
              </a:solidFill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515F58-4AA6-43F3-AABF-B40800466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548781"/>
            <a:ext cx="5785669" cy="3900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C5D9E-2A54-4311-B7B3-F2E499FDFD9E}"/>
              </a:ext>
            </a:extLst>
          </p:cNvPr>
          <p:cNvSpPr txBox="1"/>
          <p:nvPr/>
        </p:nvSpPr>
        <p:spPr>
          <a:xfrm>
            <a:off x="6384032" y="4581128"/>
            <a:ext cx="4069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LIDAR - Light Detection and Ranging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DF252-D528-4BE1-94AA-0CB731069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99" t="11464"/>
          <a:stretch/>
        </p:blipFill>
        <p:spPr>
          <a:xfrm>
            <a:off x="52929" y="1052736"/>
            <a:ext cx="5164584" cy="2608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43BA6C-1272-421A-A3F3-204028E23F62}"/>
              </a:ext>
            </a:extLst>
          </p:cNvPr>
          <p:cNvSpPr txBox="1"/>
          <p:nvPr/>
        </p:nvSpPr>
        <p:spPr>
          <a:xfrm>
            <a:off x="119336" y="3353187"/>
            <a:ext cx="1811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TOF – Time of Flight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CFD4D-FF32-C054-2FEA-B7716C8FA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3789040"/>
            <a:ext cx="4696480" cy="2991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FFA66-FA2C-413A-E5BB-9B2A5589831F}"/>
              </a:ext>
            </a:extLst>
          </p:cNvPr>
          <p:cNvSpPr/>
          <p:nvPr/>
        </p:nvSpPr>
        <p:spPr>
          <a:xfrm>
            <a:off x="8616280" y="1988840"/>
            <a:ext cx="2016224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FBEE5-5AB4-743E-CD8A-3F4880C38621}"/>
              </a:ext>
            </a:extLst>
          </p:cNvPr>
          <p:cNvSpPr txBox="1"/>
          <p:nvPr/>
        </p:nvSpPr>
        <p:spPr>
          <a:xfrm>
            <a:off x="8847620" y="3573016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Transimpedance amplifier (TIA) – </a:t>
            </a:r>
            <a:r>
              <a:rPr lang="bg-BG" sz="1200" dirty="0"/>
              <a:t>преобразува ток в напрежение</a:t>
            </a:r>
          </a:p>
        </p:txBody>
      </p:sp>
    </p:spTree>
    <p:extLst>
      <p:ext uri="{BB962C8B-B14F-4D97-AF65-F5344CB8AC3E}">
        <p14:creationId xmlns:p14="http://schemas.microsoft.com/office/powerpoint/2010/main" val="310191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55123-D7BF-44AA-8BD1-3D15BA1C8C16}"/>
              </a:ext>
            </a:extLst>
          </p:cNvPr>
          <p:cNvSpPr txBox="1"/>
          <p:nvPr/>
        </p:nvSpPr>
        <p:spPr>
          <a:xfrm>
            <a:off x="11322" y="35946"/>
            <a:ext cx="1213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800" dirty="0">
                <a:solidFill>
                  <a:schemeClr val="accent2"/>
                </a:solidFill>
              </a:rPr>
              <a:t>Приложения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16198-9C6D-472A-AE20-CA938066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625379"/>
            <a:ext cx="7297168" cy="2810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6042D6-3B85-46B7-8E0E-9AC8569952B4}"/>
              </a:ext>
            </a:extLst>
          </p:cNvPr>
          <p:cNvSpPr txBox="1"/>
          <p:nvPr/>
        </p:nvSpPr>
        <p:spPr>
          <a:xfrm>
            <a:off x="345060" y="4941168"/>
            <a:ext cx="11521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0" i="0" u="none" strike="noStrike" baseline="0" dirty="0" err="1">
                <a:latin typeface="+mn-lt"/>
              </a:rPr>
              <a:t>Една</a:t>
            </a:r>
            <a:r>
              <a:rPr lang="ru-RU" sz="1600" b="0" i="0" u="none" strike="noStrike" baseline="0" dirty="0">
                <a:latin typeface="+mn-lt"/>
              </a:rPr>
              <a:t> от най-</a:t>
            </a:r>
            <a:r>
              <a:rPr lang="ru-RU" sz="1600" b="0" i="0" u="none" strike="noStrike" baseline="0" dirty="0" err="1">
                <a:latin typeface="+mn-lt"/>
              </a:rPr>
              <a:t>критичните</a:t>
            </a:r>
            <a:r>
              <a:rPr lang="ru-RU" sz="1600" b="0" i="0" u="none" strike="noStrike" baseline="0" dirty="0">
                <a:latin typeface="+mn-lt"/>
              </a:rPr>
              <a:t> части в </a:t>
            </a:r>
            <a:r>
              <a:rPr lang="ru-RU" sz="1600" b="0" i="0" u="none" strike="noStrike" baseline="0" dirty="0" err="1">
                <a:latin typeface="+mn-lt"/>
              </a:rPr>
              <a:t>оптичната</a:t>
            </a:r>
            <a:r>
              <a:rPr lang="ru-RU" sz="1600" b="0" i="0" u="none" strike="noStrike" baseline="0" dirty="0">
                <a:latin typeface="+mn-lt"/>
              </a:rPr>
              <a:t> </a:t>
            </a:r>
            <a:r>
              <a:rPr lang="ru-RU" sz="1600" b="0" i="0" u="none" strike="noStrike" baseline="0" dirty="0" err="1">
                <a:latin typeface="+mn-lt"/>
              </a:rPr>
              <a:t>комуникационна</a:t>
            </a:r>
            <a:r>
              <a:rPr lang="ru-RU" sz="1600" b="0" i="0" u="none" strike="noStrike" baseline="0" dirty="0">
                <a:latin typeface="+mn-lt"/>
              </a:rPr>
              <a:t> система е </a:t>
            </a:r>
            <a:r>
              <a:rPr lang="ru-RU" sz="1600" b="0" i="0" u="none" strike="noStrike" baseline="0" dirty="0" err="1">
                <a:latin typeface="+mn-lt"/>
              </a:rPr>
              <a:t>приемникът</a:t>
            </a:r>
            <a:r>
              <a:rPr lang="ru-RU" sz="1600" b="0" i="0" u="none" strike="noStrike" baseline="0" dirty="0">
                <a:latin typeface="+mn-lt"/>
              </a:rPr>
              <a:t> на </a:t>
            </a:r>
            <a:r>
              <a:rPr lang="ru-RU" sz="1600" b="0" i="0" u="none" strike="noStrike" baseline="0" dirty="0" err="1">
                <a:latin typeface="+mn-lt"/>
              </a:rPr>
              <a:t>оптичен</a:t>
            </a:r>
            <a:r>
              <a:rPr lang="ru-RU" sz="1600" b="0" i="0" u="none" strike="noStrike" baseline="0" dirty="0">
                <a:latin typeface="+mn-lt"/>
              </a:rPr>
              <a:t> сигнал. </a:t>
            </a:r>
            <a:endParaRPr lang="en-US" sz="1600" b="0" i="0" u="none" strike="noStrike" baseline="0" dirty="0">
              <a:latin typeface="+mn-lt"/>
            </a:endParaRPr>
          </a:p>
          <a:p>
            <a:pPr algn="l"/>
            <a:r>
              <a:rPr lang="ru-RU" sz="1600" b="0" i="0" u="none" strike="noStrike" baseline="0" dirty="0" err="1">
                <a:latin typeface="+mn-lt"/>
              </a:rPr>
              <a:t>Оптичният</a:t>
            </a:r>
            <a:r>
              <a:rPr lang="ru-RU" sz="1600" b="0" i="0" u="none" strike="noStrike" baseline="0" dirty="0">
                <a:latin typeface="+mn-lt"/>
              </a:rPr>
              <a:t> приемник </a:t>
            </a:r>
            <a:r>
              <a:rPr lang="ru-RU" sz="1600" b="0" i="0" u="none" strike="noStrike" baseline="0" dirty="0" err="1">
                <a:latin typeface="+mn-lt"/>
              </a:rPr>
              <a:t>определя</a:t>
            </a:r>
            <a:r>
              <a:rPr lang="ru-RU" sz="1600" b="0" i="0" u="none" strike="noStrike" baseline="0" dirty="0">
                <a:latin typeface="+mn-lt"/>
              </a:rPr>
              <a:t> </a:t>
            </a:r>
            <a:r>
              <a:rPr lang="ru-RU" sz="1600" b="0" i="0" u="none" strike="noStrike" baseline="0" dirty="0" err="1">
                <a:latin typeface="+mn-lt"/>
              </a:rPr>
              <a:t>производителността</a:t>
            </a:r>
            <a:r>
              <a:rPr lang="ru-RU" sz="1600" b="0" i="0" u="none" strike="noStrike" baseline="0" dirty="0">
                <a:latin typeface="+mn-lt"/>
              </a:rPr>
              <a:t> на </a:t>
            </a:r>
            <a:r>
              <a:rPr lang="ru-RU" sz="1600" b="0" i="0" u="none" strike="noStrike" baseline="0" dirty="0" err="1">
                <a:latin typeface="+mn-lt"/>
              </a:rPr>
              <a:t>цялата</a:t>
            </a:r>
            <a:r>
              <a:rPr lang="ru-RU" sz="1600" b="0" i="0" u="none" strike="noStrike" baseline="0" dirty="0">
                <a:latin typeface="+mn-lt"/>
              </a:rPr>
              <a:t> система, </a:t>
            </a:r>
            <a:r>
              <a:rPr lang="ru-RU" sz="1600" b="0" i="0" u="none" strike="noStrike" baseline="0" dirty="0" err="1">
                <a:latin typeface="+mn-lt"/>
              </a:rPr>
              <a:t>тъй</a:t>
            </a:r>
            <a:r>
              <a:rPr lang="ru-RU" sz="1600" b="0" i="0" u="none" strike="noStrike" baseline="0" dirty="0">
                <a:latin typeface="+mn-lt"/>
              </a:rPr>
              <a:t> </a:t>
            </a:r>
            <a:r>
              <a:rPr lang="ru-RU" sz="1600" b="0" i="0" u="none" strike="noStrike" baseline="0" dirty="0" err="1">
                <a:latin typeface="+mn-lt"/>
              </a:rPr>
              <a:t>като</a:t>
            </a:r>
            <a:r>
              <a:rPr lang="ru-RU" sz="1600" b="0" i="0" u="none" strike="noStrike" baseline="0" dirty="0">
                <a:latin typeface="+mn-lt"/>
              </a:rPr>
              <a:t> </a:t>
            </a:r>
            <a:r>
              <a:rPr lang="bg-BG" sz="1600" dirty="0">
                <a:latin typeface="+mn-lt"/>
              </a:rPr>
              <a:t>в тази точка сигналът е най-слаб</a:t>
            </a:r>
            <a:r>
              <a:rPr lang="ru-RU" sz="1600" b="0" i="0" u="none" strike="noStrike" baseline="0" dirty="0">
                <a:latin typeface="+mn-lt"/>
              </a:rPr>
              <a:t>.</a:t>
            </a:r>
            <a:endParaRPr lang="en-US" sz="16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BDBAC-16AD-4A38-B2D4-3A8BB99EB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903629"/>
            <a:ext cx="2985120" cy="22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2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98A89-C971-42AD-A200-E77244B35174}"/>
              </a:ext>
            </a:extLst>
          </p:cNvPr>
          <p:cNvSpPr txBox="1"/>
          <p:nvPr/>
        </p:nvSpPr>
        <p:spPr>
          <a:xfrm>
            <a:off x="11303429" y="6609118"/>
            <a:ext cx="888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EPM 6xx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2D01C-C842-4BD1-A820-22EFB37B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8" y="1124744"/>
            <a:ext cx="5315692" cy="4334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28E9CA-EEE3-4978-A0C4-115EC6D20680}"/>
              </a:ext>
            </a:extLst>
          </p:cNvPr>
          <p:cNvSpPr txBox="1"/>
          <p:nvPr/>
        </p:nvSpPr>
        <p:spPr>
          <a:xfrm>
            <a:off x="1708693" y="5844125"/>
            <a:ext cx="319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Спектрална характеристика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AB8C4E-BE67-4D86-A403-39A56560E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24744"/>
            <a:ext cx="5178282" cy="4334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B0CFEB-58A7-4185-ADA5-D92508BCCEE8}"/>
              </a:ext>
            </a:extLst>
          </p:cNvPr>
          <p:cNvSpPr txBox="1"/>
          <p:nvPr/>
        </p:nvSpPr>
        <p:spPr>
          <a:xfrm>
            <a:off x="7824192" y="5873291"/>
            <a:ext cx="344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Волт-</a:t>
            </a:r>
            <a:r>
              <a:rPr lang="bg-BG" dirty="0" err="1"/>
              <a:t>амперна</a:t>
            </a:r>
            <a:r>
              <a:rPr lang="bg-BG" dirty="0"/>
              <a:t> характеристика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00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0" descr="electronic_photsymbolpn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79" y="1688475"/>
            <a:ext cx="6572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 descr="phototransistor-39708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1394767"/>
            <a:ext cx="237648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8" descr="symb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79" y="3106610"/>
            <a:ext cx="676275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12797"/>
            <a:ext cx="52673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15380" y="5249142"/>
            <a:ext cx="1116123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Фототранзисторът има отворена база, която се облъчва. Генерираните токоносители в прехода преминават в колектора и формират колекторния ток.  Неговата големина зависи от интензитета на светлинния поток.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3B34-6B3D-4FF5-AD5B-9E30F0C4D145}"/>
              </a:ext>
            </a:extLst>
          </p:cNvPr>
          <p:cNvSpPr txBox="1"/>
          <p:nvPr/>
        </p:nvSpPr>
        <p:spPr>
          <a:xfrm>
            <a:off x="11322" y="35946"/>
            <a:ext cx="12133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chemeClr val="accent2"/>
                </a:solidFill>
              </a:rPr>
              <a:t>Фототранзистор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5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53771"/>
            <a:ext cx="52578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97920" y="3199954"/>
            <a:ext cx="158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/>
              <a:t>Ток на тъмно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1385" y="4227810"/>
            <a:ext cx="9906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Волтамперната характеристика на фототранзистора е като изходната  характеристика на транзистор в схема ОЕ с тази разлика, че тук фототранзисторът се управлва от светлинен поток, а не от базовия ток. </a:t>
            </a:r>
            <a:endParaRPr lang="en-US" dirty="0"/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576587" y="5251469"/>
            <a:ext cx="9678716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Интегралната чувствителност на фототранзистора е (1+</a:t>
            </a:r>
            <a:r>
              <a:rPr lang="en-US" sz="1800" i="0" dirty="0">
                <a:latin typeface="Symbol" pitchFamily="18" charset="2"/>
              </a:rPr>
              <a:t>b</a:t>
            </a:r>
            <a:r>
              <a:rPr lang="bg-BG" sz="1800" i="0" dirty="0"/>
              <a:t>) пъти по-голяма от тази на фотодиода.</a:t>
            </a:r>
            <a:endParaRPr lang="en-US" sz="1800" i="0" dirty="0"/>
          </a:p>
        </p:txBody>
      </p:sp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7032104" y="2233315"/>
            <a:ext cx="364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I</a:t>
            </a:r>
            <a:r>
              <a:rPr lang="en-US" sz="2000" baseline="-25000" dirty="0"/>
              <a:t>C </a:t>
            </a:r>
            <a:r>
              <a:rPr lang="en-US" sz="2000" dirty="0"/>
              <a:t>= </a:t>
            </a:r>
            <a:r>
              <a:rPr lang="en-US" sz="2000" i="0" dirty="0"/>
              <a:t>(</a:t>
            </a:r>
            <a:r>
              <a:rPr lang="en-US" sz="2000" i="0" dirty="0">
                <a:latin typeface="Symbol" pitchFamily="18" charset="2"/>
              </a:rPr>
              <a:t>b</a:t>
            </a:r>
            <a:r>
              <a:rPr lang="en-US" sz="2000" dirty="0"/>
              <a:t>+1</a:t>
            </a:r>
            <a:r>
              <a:rPr lang="en-US" sz="2000" i="0" dirty="0"/>
              <a:t>)(</a:t>
            </a:r>
            <a:r>
              <a:rPr lang="en-US" sz="2000" dirty="0" err="1"/>
              <a:t>I</a:t>
            </a:r>
            <a:r>
              <a:rPr lang="en-US" sz="2000" baseline="-25000" dirty="0" err="1"/>
              <a:t>ph</a:t>
            </a:r>
            <a:r>
              <a:rPr lang="en-US" sz="2000" dirty="0" err="1"/>
              <a:t>+I</a:t>
            </a:r>
            <a:r>
              <a:rPr lang="en-US" sz="2000" baseline="-25000" dirty="0" err="1"/>
              <a:t>CBO</a:t>
            </a:r>
            <a:r>
              <a:rPr lang="en-US" sz="2000" i="0" dirty="0"/>
              <a:t>)</a:t>
            </a:r>
            <a:r>
              <a:rPr lang="en-US" sz="2000" dirty="0"/>
              <a:t> ≈ </a:t>
            </a:r>
            <a:r>
              <a:rPr lang="en-US" sz="2000" i="0" dirty="0"/>
              <a:t>(</a:t>
            </a:r>
            <a:r>
              <a:rPr lang="en-US" sz="2000" i="0" dirty="0">
                <a:latin typeface="Symbol" pitchFamily="18" charset="2"/>
              </a:rPr>
              <a:t>b</a:t>
            </a:r>
            <a:r>
              <a:rPr lang="en-US" sz="2000" i="0" dirty="0"/>
              <a:t>+1)</a:t>
            </a:r>
            <a:r>
              <a:rPr lang="en-US" sz="2000" dirty="0" err="1"/>
              <a:t>I</a:t>
            </a:r>
            <a:r>
              <a:rPr lang="en-US" sz="2000" baseline="-25000" dirty="0" err="1"/>
              <a:t>ph</a:t>
            </a:r>
            <a:endParaRPr lang="en-US" sz="2000" baseline="-25000" dirty="0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4969945" y="2723495"/>
            <a:ext cx="623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latin typeface="Symbol" pitchFamily="18" charset="2"/>
              </a:rPr>
              <a:t>F</a:t>
            </a:r>
            <a:r>
              <a:rPr lang="en-US" sz="2000" baseline="-25000" dirty="0"/>
              <a:t>1</a:t>
            </a: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4969944" y="2275816"/>
            <a:ext cx="623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latin typeface="Symbol" pitchFamily="18" charset="2"/>
              </a:rPr>
              <a:t>F</a:t>
            </a:r>
            <a:r>
              <a:rPr lang="bg-BG" sz="2000" baseline="-25000" dirty="0"/>
              <a:t>2</a:t>
            </a:r>
            <a:endParaRPr lang="en-US" sz="2000" baseline="-25000" dirty="0"/>
          </a:p>
        </p:txBody>
      </p:sp>
      <p:sp>
        <p:nvSpPr>
          <p:cNvPr id="18" name="Text Box 38"/>
          <p:cNvSpPr txBox="1">
            <a:spLocks noChangeArrowheads="1"/>
          </p:cNvSpPr>
          <p:nvPr/>
        </p:nvSpPr>
        <p:spPr bwMode="auto">
          <a:xfrm>
            <a:off x="5020703" y="1771447"/>
            <a:ext cx="623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latin typeface="Symbol" pitchFamily="18" charset="2"/>
              </a:rPr>
              <a:t>F</a:t>
            </a:r>
            <a:r>
              <a:rPr lang="bg-BG" sz="2000" baseline="-25000" dirty="0"/>
              <a:t>3</a:t>
            </a:r>
            <a:endParaRPr lang="en-US" sz="2000" baseline="-25000" dirty="0"/>
          </a:p>
        </p:txBody>
      </p:sp>
      <p:sp>
        <p:nvSpPr>
          <p:cNvPr id="19" name="Text Box 38"/>
          <p:cNvSpPr txBox="1">
            <a:spLocks noChangeArrowheads="1"/>
          </p:cNvSpPr>
          <p:nvPr/>
        </p:nvSpPr>
        <p:spPr bwMode="auto">
          <a:xfrm>
            <a:off x="5040066" y="1229996"/>
            <a:ext cx="623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latin typeface="Symbol" pitchFamily="18" charset="2"/>
              </a:rPr>
              <a:t>F</a:t>
            </a:r>
            <a:r>
              <a:rPr lang="bg-BG" sz="2000" baseline="-25000" dirty="0"/>
              <a:t>4</a:t>
            </a:r>
            <a:endParaRPr lang="en-US" sz="2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C87F1-F833-4773-9D6F-A29641CE21EF}"/>
              </a:ext>
            </a:extLst>
          </p:cNvPr>
          <p:cNvSpPr txBox="1"/>
          <p:nvPr/>
        </p:nvSpPr>
        <p:spPr bwMode="auto">
          <a:xfrm>
            <a:off x="43950" y="7903"/>
            <a:ext cx="1214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rgbClr val="0038A8"/>
                </a:solidFill>
              </a:rPr>
              <a:t>Фототранзистор</a:t>
            </a:r>
            <a:r>
              <a:rPr lang="bg-BG" dirty="0">
                <a:solidFill>
                  <a:srgbClr val="0038A8"/>
                </a:solidFill>
              </a:rPr>
              <a:t> – волт </a:t>
            </a:r>
            <a:r>
              <a:rPr lang="bg-BG" dirty="0" err="1">
                <a:solidFill>
                  <a:srgbClr val="0038A8"/>
                </a:solidFill>
              </a:rPr>
              <a:t>амперна</a:t>
            </a:r>
            <a:r>
              <a:rPr lang="bg-BG" dirty="0">
                <a:solidFill>
                  <a:srgbClr val="0038A8"/>
                </a:solidFill>
              </a:rPr>
              <a:t> характеристика</a:t>
            </a:r>
          </a:p>
        </p:txBody>
      </p:sp>
    </p:spTree>
    <p:extLst>
      <p:ext uri="{BB962C8B-B14F-4D97-AF65-F5344CB8AC3E}">
        <p14:creationId xmlns:p14="http://schemas.microsoft.com/office/powerpoint/2010/main" val="315805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optr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738832"/>
            <a:ext cx="8382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 Box 172"/>
          <p:cNvSpPr txBox="1">
            <a:spLocks noChangeArrowheads="1"/>
          </p:cNvSpPr>
          <p:nvPr/>
        </p:nvSpPr>
        <p:spPr bwMode="auto">
          <a:xfrm>
            <a:off x="358728" y="4510381"/>
            <a:ext cx="1123324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b="1" i="0" dirty="0">
                <a:solidFill>
                  <a:schemeClr val="accent2"/>
                </a:solidFill>
              </a:rPr>
              <a:t>Оптроните</a:t>
            </a:r>
            <a:r>
              <a:rPr lang="bg-BG" sz="1800" i="0" dirty="0"/>
              <a:t> са полупроводникови елементи, които обхващат в една конструкция източник на светлина и фотоприемник.</a:t>
            </a:r>
            <a:endParaRPr lang="en-US" sz="1800" i="0" dirty="0"/>
          </a:p>
        </p:txBody>
      </p:sp>
      <p:sp>
        <p:nvSpPr>
          <p:cNvPr id="90" name="Text Box 173"/>
          <p:cNvSpPr txBox="1">
            <a:spLocks noChangeArrowheads="1"/>
          </p:cNvSpPr>
          <p:nvPr/>
        </p:nvSpPr>
        <p:spPr bwMode="auto">
          <a:xfrm>
            <a:off x="335360" y="5280548"/>
            <a:ext cx="10945215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1800" b="1" i="0" dirty="0">
                <a:solidFill>
                  <a:srgbClr val="0038A8"/>
                </a:solidFill>
              </a:rPr>
              <a:t>Излъчвател </a:t>
            </a:r>
            <a:r>
              <a:rPr lang="bg-BG" sz="1800" i="0" dirty="0"/>
              <a:t>– инфрачервен светодиод (преобразува ел. сигнал в светлинен)</a:t>
            </a:r>
          </a:p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1800" b="1" i="0" dirty="0">
                <a:solidFill>
                  <a:srgbClr val="0038A8"/>
                </a:solidFill>
              </a:rPr>
              <a:t>Оптична среда </a:t>
            </a:r>
            <a:r>
              <a:rPr lang="bg-BG" sz="1800" i="0" dirty="0"/>
              <a:t>– въздушна междина, световод (предава светлинния сигнал)</a:t>
            </a:r>
          </a:p>
          <a:p>
            <a:pPr marL="285750" lvl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1800" b="1" i="0" dirty="0" err="1">
                <a:solidFill>
                  <a:srgbClr val="0038A8"/>
                </a:solidFill>
              </a:rPr>
              <a:t>Фотоприемник</a:t>
            </a:r>
            <a:r>
              <a:rPr lang="bg-BG" sz="1800" i="0" dirty="0"/>
              <a:t> – фотодиод, фототранзистор, фототиристор (преобразува обратно светлинния сигнал в електрически)</a:t>
            </a:r>
            <a:endParaRPr lang="en-US" sz="1800" i="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7788C7-8EBC-4137-AC9F-0EBADEB1CC94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/ </a:t>
            </a:r>
            <a:r>
              <a:rPr lang="en-US" dirty="0">
                <a:solidFill>
                  <a:srgbClr val="0038A8"/>
                </a:solidFill>
              </a:rPr>
              <a:t>Optocouplers / </a:t>
            </a:r>
            <a:r>
              <a:rPr lang="en-US" dirty="0" err="1">
                <a:solidFill>
                  <a:srgbClr val="0038A8"/>
                </a:solidFill>
              </a:rPr>
              <a:t>Optoisolators</a:t>
            </a:r>
            <a:endParaRPr lang="bg-BG" dirty="0">
              <a:solidFill>
                <a:srgbClr val="0038A8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BC5A9B-A12C-444D-A345-50F1F0AC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134120"/>
            <a:ext cx="2190091" cy="2487138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E3D0F54-2E47-5975-646D-0DDA40694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69284"/>
            <a:ext cx="4299033" cy="28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23392" y="3381824"/>
            <a:ext cx="111612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Електронни прибори, които преобразуват лъчистата енергия в електрическа се наричат </a:t>
            </a:r>
            <a:r>
              <a:rPr lang="bg-BG" sz="1800" i="0" dirty="0" err="1"/>
              <a:t>фотодетектори</a:t>
            </a:r>
            <a:r>
              <a:rPr lang="bg-BG" sz="1800" i="0" dirty="0"/>
              <a:t>.</a:t>
            </a:r>
            <a:endParaRPr lang="en-US" sz="1800" i="0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23392" y="4032699"/>
            <a:ext cx="955617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Действието им се основава на генериране на двойка токоносители под въздействие на светлинно лъчение с подходяща дължина на вълната.</a:t>
            </a:r>
            <a:endParaRPr lang="en-US" sz="1800" i="0" dirty="0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839416" y="4902649"/>
            <a:ext cx="9919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b="1" i="0" dirty="0">
                <a:solidFill>
                  <a:schemeClr val="accent2"/>
                </a:solidFill>
              </a:rPr>
              <a:t>Видове</a:t>
            </a:r>
            <a:r>
              <a:rPr lang="bg-BG" sz="1800" i="0" dirty="0"/>
              <a:t> – фоторезистори, фотодиоди, фототранзистори, </a:t>
            </a:r>
            <a:r>
              <a:rPr lang="bg-BG" sz="1800" i="0" dirty="0" err="1"/>
              <a:t>фототиристори</a:t>
            </a:r>
            <a:endParaRPr lang="bg-BG" sz="180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C0332-5857-4449-94F5-1224BFEF0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79687"/>
            <a:ext cx="4233664" cy="25413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DEC1EE-24E1-4226-9542-40A0E7FEA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25" y="895723"/>
            <a:ext cx="2017951" cy="1749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941E0-EE95-4DEF-856C-B1313E59E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56" y="445612"/>
            <a:ext cx="4464496" cy="267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6B7788C7-8EBC-4137-AC9F-0EBADEB1CC94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</a:t>
            </a:r>
            <a:r>
              <a:rPr lang="en-US" dirty="0">
                <a:solidFill>
                  <a:srgbClr val="0038A8"/>
                </a:solidFill>
              </a:rPr>
              <a:t>– </a:t>
            </a:r>
            <a:r>
              <a:rPr lang="bg-BG" dirty="0">
                <a:solidFill>
                  <a:srgbClr val="0038A8"/>
                </a:solidFill>
              </a:rPr>
              <a:t>типове</a:t>
            </a:r>
            <a:endParaRPr lang="en-US" dirty="0">
              <a:solidFill>
                <a:srgbClr val="0038A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389DE-50F6-4607-9802-3CEACCC0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6" y="1556792"/>
            <a:ext cx="2837173" cy="2158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E3903-7BAB-42BC-BE5E-541F5356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1596793"/>
            <a:ext cx="3240359" cy="2130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E01241-5F3C-4871-8108-C0B19126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476" y="1596793"/>
            <a:ext cx="2352453" cy="2623664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8C0FC0-0577-4F5F-907D-99F73D11A962}"/>
              </a:ext>
            </a:extLst>
          </p:cNvPr>
          <p:cNvSpPr txBox="1"/>
          <p:nvPr/>
        </p:nvSpPr>
        <p:spPr>
          <a:xfrm>
            <a:off x="8003700" y="4136024"/>
            <a:ext cx="2120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Solid-State Relay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6F32540-F3F9-49AF-9457-5BDA72D89169}"/>
              </a:ext>
            </a:extLst>
          </p:cNvPr>
          <p:cNvSpPr txBox="1"/>
          <p:nvPr/>
        </p:nvSpPr>
        <p:spPr>
          <a:xfrm>
            <a:off x="551384" y="3811421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Phototransistor Output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163E45-2ED1-47B1-A4BF-1563E1E0B577}"/>
              </a:ext>
            </a:extLst>
          </p:cNvPr>
          <p:cNvSpPr txBox="1"/>
          <p:nvPr/>
        </p:nvSpPr>
        <p:spPr>
          <a:xfrm>
            <a:off x="4363665" y="3828438"/>
            <a:ext cx="2336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Phototriac</a:t>
            </a:r>
            <a:r>
              <a:rPr lang="en-US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40221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35360" y="1143000"/>
            <a:ext cx="11305256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2000" kern="0" dirty="0"/>
              <a:t>Възможност за галванично разделяне на електрически вериги</a:t>
            </a:r>
            <a:r>
              <a:rPr lang="en-US" sz="2000" kern="0" dirty="0"/>
              <a:t> (&gt;5000V)</a:t>
            </a:r>
            <a:endParaRPr lang="bg-BG" sz="2000" kern="0" dirty="0"/>
          </a:p>
          <a:p>
            <a:pPr marL="3429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2000" kern="0" dirty="0"/>
              <a:t>Еднопосочност на потока информация и липса на обратно въздействие на фотоприемника върху източника на излъчване</a:t>
            </a:r>
          </a:p>
          <a:p>
            <a:pPr marL="3429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bg-BG" sz="2000" kern="0" dirty="0"/>
              <a:t>Широка лента на пропускане в честотен обхват (от 0 до10</a:t>
            </a:r>
            <a:r>
              <a:rPr lang="bg-BG" sz="2000" kern="0" baseline="30000" dirty="0"/>
              <a:t>13</a:t>
            </a:r>
            <a:r>
              <a:rPr lang="bg-BG" sz="2000" kern="0" dirty="0"/>
              <a:t> – 10</a:t>
            </a:r>
            <a:r>
              <a:rPr lang="bg-BG" sz="2000" kern="0" baseline="30000" dirty="0"/>
              <a:t>14 </a:t>
            </a:r>
            <a:r>
              <a:rPr lang="en-US" sz="2000" kern="0" dirty="0"/>
              <a:t>Hz</a:t>
            </a:r>
            <a:r>
              <a:rPr lang="bg-BG" sz="2000" kern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bg-BG" sz="2000" kern="0" dirty="0"/>
          </a:p>
          <a:p>
            <a:pPr>
              <a:buFont typeface="Arial" panose="020B0604020202020204" pitchFamily="34" charset="0"/>
              <a:buChar char="•"/>
            </a:pPr>
            <a:endParaRPr lang="en-US" sz="20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C3DCA-4F88-4DD3-AA62-B6D73331F599}"/>
              </a:ext>
            </a:extLst>
          </p:cNvPr>
          <p:cNvSpPr txBox="1"/>
          <p:nvPr/>
        </p:nvSpPr>
        <p:spPr>
          <a:xfrm>
            <a:off x="695400" y="3503474"/>
            <a:ext cx="3312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• Telecom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Industrial controls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Battery powered equipment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Office machines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• Programmable controllers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025C6-01AD-4FE6-A141-2056450909DA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-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508973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96D252-26C2-43D9-A1B5-C00B6F766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29" y="4830"/>
            <a:ext cx="10563655" cy="685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98113-DC3C-4F32-A44B-14CA04DBA643}"/>
              </a:ext>
            </a:extLst>
          </p:cNvPr>
          <p:cNvSpPr txBox="1"/>
          <p:nvPr/>
        </p:nvSpPr>
        <p:spPr bwMode="auto">
          <a:xfrm>
            <a:off x="43950" y="7903"/>
            <a:ext cx="12100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– приложения</a:t>
            </a:r>
            <a:r>
              <a:rPr lang="en-US" dirty="0">
                <a:solidFill>
                  <a:srgbClr val="0038A8"/>
                </a:solidFill>
              </a:rPr>
              <a:t> </a:t>
            </a:r>
            <a:endParaRPr lang="bg-BG" dirty="0">
              <a:solidFill>
                <a:srgbClr val="0038A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14DA0-A69A-441B-9C72-9E6B4EF74CE1}"/>
              </a:ext>
            </a:extLst>
          </p:cNvPr>
          <p:cNvSpPr txBox="1"/>
          <p:nvPr/>
        </p:nvSpPr>
        <p:spPr>
          <a:xfrm>
            <a:off x="3863752" y="6381328"/>
            <a:ext cx="609924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Switched Mode Power Supply (SMPS)</a:t>
            </a:r>
          </a:p>
        </p:txBody>
      </p:sp>
    </p:spTree>
    <p:extLst>
      <p:ext uri="{BB962C8B-B14F-4D97-AF65-F5344CB8AC3E}">
        <p14:creationId xmlns:p14="http://schemas.microsoft.com/office/powerpoint/2010/main" val="20770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246FE-B5E5-4187-9A7C-5242AF69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8180"/>
            <a:ext cx="7473132" cy="3400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30C88-CB72-4C7C-B94A-06B9EF56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343472" y="3470894"/>
            <a:ext cx="7371136" cy="3341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8FE26C-0B41-4B8C-86CC-FC3DA4B45478}"/>
              </a:ext>
            </a:extLst>
          </p:cNvPr>
          <p:cNvSpPr/>
          <p:nvPr/>
        </p:nvSpPr>
        <p:spPr>
          <a:xfrm>
            <a:off x="6096000" y="2780928"/>
            <a:ext cx="1152128" cy="1266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D8F97-2684-4AD3-B340-664491BCA6B2}"/>
              </a:ext>
            </a:extLst>
          </p:cNvPr>
          <p:cNvSpPr txBox="1"/>
          <p:nvPr/>
        </p:nvSpPr>
        <p:spPr bwMode="auto">
          <a:xfrm>
            <a:off x="43951" y="790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– приложения</a:t>
            </a:r>
            <a:r>
              <a:rPr lang="en-US" dirty="0">
                <a:solidFill>
                  <a:srgbClr val="0038A8"/>
                </a:solidFill>
              </a:rPr>
              <a:t>  - solid state relays</a:t>
            </a:r>
            <a:endParaRPr lang="bg-BG" dirty="0">
              <a:solidFill>
                <a:srgbClr val="0038A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BB34-EE44-4E02-9CA8-FDE23D89B844}"/>
              </a:ext>
            </a:extLst>
          </p:cNvPr>
          <p:cNvSpPr txBox="1"/>
          <p:nvPr/>
        </p:nvSpPr>
        <p:spPr>
          <a:xfrm>
            <a:off x="407369" y="3696877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/>
              <a:t>Предимства на </a:t>
            </a:r>
            <a:r>
              <a:rPr lang="en-US" sz="1200" dirty="0"/>
              <a:t>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Висока скорост на превключване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В променливо-токови вериги изключват когато токът е нула</a:t>
            </a:r>
          </a:p>
          <a:p>
            <a:r>
              <a:rPr lang="bg-BG" sz="1200" dirty="0"/>
              <a:t>(</a:t>
            </a:r>
            <a:r>
              <a:rPr lang="en-US" sz="1200" dirty="0"/>
              <a:t>zero-current turn off) – </a:t>
            </a:r>
            <a:r>
              <a:rPr lang="bg-BG" sz="1200" dirty="0"/>
              <a:t>избягва се образуването на ел. дъга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Висока надеждност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Управлява се с слаб ток (по-сравнение с електро-механичните  релета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Не представлява индуктивен товар за управляващата верига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Безшумна работа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69847-5983-4567-A3A7-8B83AE6E11D1}"/>
              </a:ext>
            </a:extLst>
          </p:cNvPr>
          <p:cNvSpPr txBox="1"/>
          <p:nvPr/>
        </p:nvSpPr>
        <p:spPr>
          <a:xfrm>
            <a:off x="407369" y="5437194"/>
            <a:ext cx="4527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/>
              <a:t>Недостатъци на </a:t>
            </a:r>
            <a:r>
              <a:rPr lang="en-US" sz="1200" dirty="0"/>
              <a:t>SSR</a:t>
            </a:r>
            <a:endParaRPr lang="bg-BG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Висока цена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Болшинството </a:t>
            </a:r>
            <a:r>
              <a:rPr lang="en-US" sz="1200" dirty="0"/>
              <a:t>SSR </a:t>
            </a:r>
            <a:r>
              <a:rPr lang="bg-BG" sz="1200" dirty="0"/>
              <a:t>предлагат само </a:t>
            </a:r>
            <a:r>
              <a:rPr lang="en-US" sz="1200" dirty="0"/>
              <a:t>NC </a:t>
            </a:r>
            <a:r>
              <a:rPr lang="bg-BG" sz="1200" dirty="0"/>
              <a:t>или </a:t>
            </a:r>
            <a:r>
              <a:rPr lang="en-US" sz="1200" dirty="0"/>
              <a:t>NO </a:t>
            </a:r>
            <a:r>
              <a:rPr lang="bg-BG" sz="1200" dirty="0"/>
              <a:t>контакти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Отделят повече топлина от </a:t>
            </a:r>
            <a:r>
              <a:rPr lang="en-US" sz="1200" dirty="0"/>
              <a:t>EMR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200" dirty="0"/>
              <a:t>Относително високо </a:t>
            </a:r>
            <a:r>
              <a:rPr lang="en-US" sz="1200" dirty="0"/>
              <a:t>Ron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54BE9A-A6DD-454F-B20D-AF63E63B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22" y="-171400"/>
            <a:ext cx="5469308" cy="6858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7943BF-2E7D-4A6F-84B7-10527588D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80249"/>
            <a:ext cx="2227379" cy="25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3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84613906-D96C-4595-9CD7-D5F479CB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348411"/>
            <a:ext cx="6381750" cy="210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D3681-9019-4F84-AEB4-6CA9548179DE}"/>
              </a:ext>
            </a:extLst>
          </p:cNvPr>
          <p:cNvSpPr txBox="1"/>
          <p:nvPr/>
        </p:nvSpPr>
        <p:spPr bwMode="auto">
          <a:xfrm>
            <a:off x="43951" y="790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 err="1">
                <a:solidFill>
                  <a:srgbClr val="0038A8"/>
                </a:solidFill>
              </a:rPr>
              <a:t>Оптрони</a:t>
            </a:r>
            <a:r>
              <a:rPr lang="bg-BG" dirty="0">
                <a:solidFill>
                  <a:srgbClr val="0038A8"/>
                </a:solidFill>
              </a:rPr>
              <a:t> – приложения</a:t>
            </a:r>
            <a:r>
              <a:rPr lang="en-US" dirty="0">
                <a:solidFill>
                  <a:srgbClr val="0038A8"/>
                </a:solidFill>
              </a:rPr>
              <a:t> </a:t>
            </a:r>
            <a:endParaRPr lang="bg-BG" dirty="0">
              <a:solidFill>
                <a:srgbClr val="0038A8"/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7BFF012-C0EA-465B-BA9E-19BFB95687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645024"/>
            <a:ext cx="2227379" cy="2591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96EFEB-407B-4E68-9BAE-76AF4994A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05" t="22738" r="19382" b="21449"/>
          <a:stretch/>
        </p:blipFill>
        <p:spPr>
          <a:xfrm>
            <a:off x="7761226" y="3571920"/>
            <a:ext cx="2664295" cy="26642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2A7F61-C2CD-45B0-A584-6C92F95459B8}"/>
              </a:ext>
            </a:extLst>
          </p:cNvPr>
          <p:cNvSpPr/>
          <p:nvPr/>
        </p:nvSpPr>
        <p:spPr>
          <a:xfrm>
            <a:off x="2711623" y="1124744"/>
            <a:ext cx="1656185" cy="1224136"/>
          </a:xfrm>
          <a:prstGeom prst="rect">
            <a:avLst/>
          </a:prstGeom>
          <a:noFill/>
          <a:ln>
            <a:solidFill>
              <a:srgbClr val="003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4DFE39-0FF3-41B0-AD37-F18850390726}"/>
              </a:ext>
            </a:extLst>
          </p:cNvPr>
          <p:cNvCxnSpPr>
            <a:stCxn id="4" idx="0"/>
            <a:endCxn id="6" idx="1"/>
          </p:cNvCxnSpPr>
          <p:nvPr/>
        </p:nvCxnSpPr>
        <p:spPr>
          <a:xfrm flipV="1">
            <a:off x="1305034" y="1736812"/>
            <a:ext cx="1406589" cy="190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8D8FA43-251A-4FC2-8D4C-B9F5A2366E84}"/>
              </a:ext>
            </a:extLst>
          </p:cNvPr>
          <p:cNvSpPr/>
          <p:nvPr/>
        </p:nvSpPr>
        <p:spPr>
          <a:xfrm>
            <a:off x="2717409" y="2484321"/>
            <a:ext cx="1656185" cy="969115"/>
          </a:xfrm>
          <a:prstGeom prst="rect">
            <a:avLst/>
          </a:prstGeom>
          <a:noFill/>
          <a:ln>
            <a:solidFill>
              <a:srgbClr val="0038A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BA8D92-DCEC-4BBE-A3B2-B1A9688BBA37}"/>
              </a:ext>
            </a:extLst>
          </p:cNvPr>
          <p:cNvCxnSpPr>
            <a:stCxn id="4" idx="0"/>
            <a:endCxn id="9" idx="1"/>
          </p:cNvCxnSpPr>
          <p:nvPr/>
        </p:nvCxnSpPr>
        <p:spPr>
          <a:xfrm flipV="1">
            <a:off x="1305034" y="2968879"/>
            <a:ext cx="1412375" cy="6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B60683-CE5D-4644-B014-0D357FF5D576}"/>
              </a:ext>
            </a:extLst>
          </p:cNvPr>
          <p:cNvSpPr txBox="1"/>
          <p:nvPr/>
        </p:nvSpPr>
        <p:spPr>
          <a:xfrm>
            <a:off x="2441249" y="51422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F6D00-A673-4078-8381-88AFEDCF0C3E}"/>
              </a:ext>
            </a:extLst>
          </p:cNvPr>
          <p:cNvSpPr txBox="1"/>
          <p:nvPr/>
        </p:nvSpPr>
        <p:spPr>
          <a:xfrm>
            <a:off x="7063599" y="514025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DCD4F4-DB7E-41DF-B31A-C0FFFC80E382}"/>
              </a:ext>
            </a:extLst>
          </p:cNvPr>
          <p:cNvSpPr/>
          <p:nvPr/>
        </p:nvSpPr>
        <p:spPr>
          <a:xfrm>
            <a:off x="2559135" y="996127"/>
            <a:ext cx="6705217" cy="26642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1A4512-E880-4CC6-A98A-B56264CEB42D}"/>
              </a:ext>
            </a:extLst>
          </p:cNvPr>
          <p:cNvCxnSpPr>
            <a:stCxn id="5" idx="1"/>
            <a:endCxn id="16" idx="2"/>
          </p:cNvCxnSpPr>
          <p:nvPr/>
        </p:nvCxnSpPr>
        <p:spPr>
          <a:xfrm flipH="1" flipV="1">
            <a:off x="5911744" y="3660421"/>
            <a:ext cx="1849482" cy="12436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1D1BEF-5274-4C3E-9C8A-2F2B4FAA98C5}"/>
              </a:ext>
            </a:extLst>
          </p:cNvPr>
          <p:cNvSpPr txBox="1"/>
          <p:nvPr/>
        </p:nvSpPr>
        <p:spPr>
          <a:xfrm>
            <a:off x="415777" y="6247403"/>
            <a:ext cx="770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SP and DP refer to single pole and double pole, ST and DT refer to single throw and double throw. </a:t>
            </a:r>
          </a:p>
        </p:txBody>
      </p:sp>
    </p:spTree>
    <p:extLst>
      <p:ext uri="{BB962C8B-B14F-4D97-AF65-F5344CB8AC3E}">
        <p14:creationId xmlns:p14="http://schemas.microsoft.com/office/powerpoint/2010/main" val="120936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9" descr="photo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444501"/>
            <a:ext cx="1141412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903123" y="1398588"/>
            <a:ext cx="8035472" cy="2247900"/>
            <a:chOff x="266700" y="1720850"/>
            <a:chExt cx="8035472" cy="2247900"/>
          </a:xfrm>
        </p:grpSpPr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11500" y="2676525"/>
              <a:ext cx="17843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CdS, CdSe</a:t>
              </a:r>
            </a:p>
          </p:txBody>
        </p: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450850" y="1979613"/>
              <a:ext cx="4095750" cy="1473200"/>
              <a:chOff x="350" y="904"/>
              <a:chExt cx="2580" cy="928"/>
            </a:xfrm>
          </p:grpSpPr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554" y="1502"/>
                <a:ext cx="1334" cy="146"/>
              </a:xfrm>
              <a:prstGeom prst="rect">
                <a:avLst/>
              </a:prstGeom>
              <a:solidFill>
                <a:srgbClr val="DDEC5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547" y="1648"/>
                <a:ext cx="1334" cy="1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547" y="1415"/>
                <a:ext cx="196" cy="8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1679" y="1416"/>
                <a:ext cx="196" cy="8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 flipV="1">
                <a:off x="627" y="1240"/>
                <a:ext cx="0" cy="1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V="1">
                <a:off x="1786" y="1247"/>
                <a:ext cx="0" cy="1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8"/>
              <p:cNvSpPr>
                <a:spLocks noChangeShapeType="1"/>
              </p:cNvSpPr>
              <p:nvPr/>
            </p:nvSpPr>
            <p:spPr bwMode="auto">
              <a:xfrm>
                <a:off x="904" y="1028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9"/>
              <p:cNvSpPr>
                <a:spLocks noChangeShapeType="1"/>
              </p:cNvSpPr>
              <p:nvPr/>
            </p:nvSpPr>
            <p:spPr bwMode="auto">
              <a:xfrm>
                <a:off x="1000" y="1030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0"/>
              <p:cNvSpPr>
                <a:spLocks noChangeShapeType="1"/>
              </p:cNvSpPr>
              <p:nvPr/>
            </p:nvSpPr>
            <p:spPr bwMode="auto">
              <a:xfrm>
                <a:off x="1096" y="1031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1"/>
              <p:cNvSpPr>
                <a:spLocks noChangeShapeType="1"/>
              </p:cNvSpPr>
              <p:nvPr/>
            </p:nvSpPr>
            <p:spPr bwMode="auto">
              <a:xfrm>
                <a:off x="1199" y="1033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2"/>
              <p:cNvSpPr>
                <a:spLocks noChangeShapeType="1"/>
              </p:cNvSpPr>
              <p:nvPr/>
            </p:nvSpPr>
            <p:spPr bwMode="auto">
              <a:xfrm>
                <a:off x="1299" y="1022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3"/>
              <p:cNvSpPr>
                <a:spLocks noChangeShapeType="1"/>
              </p:cNvSpPr>
              <p:nvPr/>
            </p:nvSpPr>
            <p:spPr bwMode="auto">
              <a:xfrm>
                <a:off x="1395" y="1024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34"/>
              <p:cNvSpPr>
                <a:spLocks noChangeShapeType="1"/>
              </p:cNvSpPr>
              <p:nvPr/>
            </p:nvSpPr>
            <p:spPr bwMode="auto">
              <a:xfrm>
                <a:off x="1491" y="1025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5"/>
              <p:cNvSpPr>
                <a:spLocks noChangeShapeType="1"/>
              </p:cNvSpPr>
              <p:nvPr/>
            </p:nvSpPr>
            <p:spPr bwMode="auto">
              <a:xfrm>
                <a:off x="1594" y="1027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6"/>
              <p:cNvSpPr>
                <a:spLocks noChangeShapeType="1"/>
              </p:cNvSpPr>
              <p:nvPr/>
            </p:nvSpPr>
            <p:spPr bwMode="auto">
              <a:xfrm flipH="1">
                <a:off x="408" y="1246"/>
                <a:ext cx="2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37"/>
              <p:cNvSpPr>
                <a:spLocks noChangeShapeType="1"/>
              </p:cNvSpPr>
              <p:nvPr/>
            </p:nvSpPr>
            <p:spPr bwMode="auto">
              <a:xfrm>
                <a:off x="1787" y="1247"/>
                <a:ext cx="1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 Box 38"/>
              <p:cNvSpPr txBox="1">
                <a:spLocks noChangeArrowheads="1"/>
              </p:cNvSpPr>
              <p:nvPr/>
            </p:nvSpPr>
            <p:spPr bwMode="auto">
              <a:xfrm>
                <a:off x="1633" y="904"/>
                <a:ext cx="2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Symbol" pitchFamily="18" charset="2"/>
                  </a:rPr>
                  <a:t>F</a:t>
                </a:r>
              </a:p>
            </p:txBody>
          </p:sp>
          <p:sp>
            <p:nvSpPr>
              <p:cNvPr id="45" name="Text Box 39"/>
              <p:cNvSpPr txBox="1">
                <a:spLocks noChangeArrowheads="1"/>
              </p:cNvSpPr>
              <p:nvPr/>
            </p:nvSpPr>
            <p:spPr bwMode="auto">
              <a:xfrm>
                <a:off x="1880" y="1620"/>
                <a:ext cx="10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bg-BG" sz="1600"/>
                  <a:t>подложка</a:t>
                </a:r>
                <a:endParaRPr lang="en-US" sz="1600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 flipV="1">
                <a:off x="1888" y="1487"/>
                <a:ext cx="146" cy="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 flipH="1" flipV="1">
                <a:off x="350" y="1210"/>
                <a:ext cx="66" cy="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44"/>
              <p:cNvSpPr>
                <a:spLocks noChangeArrowheads="1"/>
              </p:cNvSpPr>
              <p:nvPr/>
            </p:nvSpPr>
            <p:spPr bwMode="auto">
              <a:xfrm flipH="1" flipV="1">
                <a:off x="1941" y="1212"/>
                <a:ext cx="66" cy="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179560" y="1720850"/>
              <a:ext cx="3122612" cy="2247900"/>
              <a:chOff x="776288" y="3738563"/>
              <a:chExt cx="3122612" cy="2247900"/>
            </a:xfrm>
          </p:grpSpPr>
          <p:grpSp>
            <p:nvGrpSpPr>
              <p:cNvPr id="15" name="Group 52"/>
              <p:cNvGrpSpPr>
                <a:grpSpLocks/>
              </p:cNvGrpSpPr>
              <p:nvPr/>
            </p:nvGrpSpPr>
            <p:grpSpPr bwMode="auto">
              <a:xfrm>
                <a:off x="2236788" y="4227513"/>
                <a:ext cx="1250950" cy="903287"/>
                <a:chOff x="3509" y="263"/>
                <a:chExt cx="839" cy="598"/>
              </a:xfrm>
            </p:grpSpPr>
            <p:sp>
              <p:nvSpPr>
                <p:cNvPr id="21" name="Line 46"/>
                <p:cNvSpPr>
                  <a:spLocks noChangeShapeType="1"/>
                </p:cNvSpPr>
                <p:nvPr/>
              </p:nvSpPr>
              <p:spPr bwMode="auto">
                <a:xfrm>
                  <a:off x="3529" y="663"/>
                  <a:ext cx="75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Rectangle 45"/>
                <p:cNvSpPr>
                  <a:spLocks noChangeArrowheads="1"/>
                </p:cNvSpPr>
                <p:nvPr/>
              </p:nvSpPr>
              <p:spPr bwMode="auto">
                <a:xfrm>
                  <a:off x="3726" y="612"/>
                  <a:ext cx="372" cy="9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Oval 47"/>
                <p:cNvSpPr>
                  <a:spLocks noChangeArrowheads="1"/>
                </p:cNvSpPr>
                <p:nvPr/>
              </p:nvSpPr>
              <p:spPr bwMode="auto">
                <a:xfrm flipH="1" flipV="1">
                  <a:off x="3509" y="628"/>
                  <a:ext cx="66" cy="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Oval 48"/>
                <p:cNvSpPr>
                  <a:spLocks noChangeArrowheads="1"/>
                </p:cNvSpPr>
                <p:nvPr/>
              </p:nvSpPr>
              <p:spPr bwMode="auto">
                <a:xfrm flipH="1" flipV="1">
                  <a:off x="4282" y="628"/>
                  <a:ext cx="66" cy="6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Oval 49"/>
                <p:cNvSpPr>
                  <a:spLocks noChangeArrowheads="1"/>
                </p:cNvSpPr>
                <p:nvPr/>
              </p:nvSpPr>
              <p:spPr bwMode="auto">
                <a:xfrm>
                  <a:off x="3690" y="431"/>
                  <a:ext cx="446" cy="43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50"/>
                <p:cNvSpPr>
                  <a:spLocks noChangeShapeType="1"/>
                </p:cNvSpPr>
                <p:nvPr/>
              </p:nvSpPr>
              <p:spPr bwMode="auto">
                <a:xfrm>
                  <a:off x="3551" y="328"/>
                  <a:ext cx="16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51"/>
                <p:cNvSpPr>
                  <a:spLocks noChangeShapeType="1"/>
                </p:cNvSpPr>
                <p:nvPr/>
              </p:nvSpPr>
              <p:spPr bwMode="auto">
                <a:xfrm>
                  <a:off x="3618" y="263"/>
                  <a:ext cx="160" cy="11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" name="Line 67"/>
              <p:cNvSpPr>
                <a:spLocks noChangeShapeType="1"/>
              </p:cNvSpPr>
              <p:nvPr/>
            </p:nvSpPr>
            <p:spPr bwMode="auto">
              <a:xfrm>
                <a:off x="776288" y="3946525"/>
                <a:ext cx="0" cy="19796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68"/>
              <p:cNvSpPr>
                <a:spLocks noChangeShapeType="1"/>
              </p:cNvSpPr>
              <p:nvPr/>
            </p:nvSpPr>
            <p:spPr bwMode="auto">
              <a:xfrm>
                <a:off x="776288" y="5880100"/>
                <a:ext cx="21399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69"/>
              <p:cNvSpPr>
                <a:spLocks/>
              </p:cNvSpPr>
              <p:nvPr/>
            </p:nvSpPr>
            <p:spPr bwMode="auto">
              <a:xfrm>
                <a:off x="955675" y="4294188"/>
                <a:ext cx="1730375" cy="1412875"/>
              </a:xfrm>
              <a:custGeom>
                <a:avLst/>
                <a:gdLst>
                  <a:gd name="T0" fmla="*/ 2147483647 w 1090"/>
                  <a:gd name="T1" fmla="*/ 0 h 890"/>
                  <a:gd name="T2" fmla="*/ 2147483647 w 1090"/>
                  <a:gd name="T3" fmla="*/ 2147483647 h 890"/>
                  <a:gd name="T4" fmla="*/ 2147483647 w 1090"/>
                  <a:gd name="T5" fmla="*/ 2147483647 h 890"/>
                  <a:gd name="T6" fmla="*/ 0 60000 65536"/>
                  <a:gd name="T7" fmla="*/ 0 60000 65536"/>
                  <a:gd name="T8" fmla="*/ 0 60000 65536"/>
                  <a:gd name="T9" fmla="*/ 0 w 1090"/>
                  <a:gd name="T10" fmla="*/ 0 h 890"/>
                  <a:gd name="T11" fmla="*/ 1090 w 1090"/>
                  <a:gd name="T12" fmla="*/ 890 h 8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90" h="890">
                    <a:moveTo>
                      <a:pt x="25" y="0"/>
                    </a:moveTo>
                    <a:cubicBezTo>
                      <a:pt x="12" y="250"/>
                      <a:pt x="0" y="501"/>
                      <a:pt x="178" y="649"/>
                    </a:cubicBezTo>
                    <a:cubicBezTo>
                      <a:pt x="356" y="797"/>
                      <a:pt x="939" y="851"/>
                      <a:pt x="1090" y="890"/>
                    </a:cubicBez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 Box 70"/>
              <p:cNvSpPr txBox="1">
                <a:spLocks noChangeArrowheads="1"/>
              </p:cNvSpPr>
              <p:nvPr/>
            </p:nvSpPr>
            <p:spPr bwMode="auto">
              <a:xfrm>
                <a:off x="2903538" y="5589588"/>
                <a:ext cx="995362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Symbol" pitchFamily="18" charset="2"/>
                  </a:rPr>
                  <a:t>F</a:t>
                </a:r>
                <a:r>
                  <a:rPr lang="bg-BG" sz="2000"/>
                  <a:t>, </a:t>
                </a:r>
                <a:r>
                  <a:rPr lang="en-US" sz="2000"/>
                  <a:t>lm</a:t>
                </a:r>
              </a:p>
            </p:txBody>
          </p:sp>
          <p:sp>
            <p:nvSpPr>
              <p:cNvPr id="20" name="Text Box 71"/>
              <p:cNvSpPr txBox="1">
                <a:spLocks noChangeArrowheads="1"/>
              </p:cNvSpPr>
              <p:nvPr/>
            </p:nvSpPr>
            <p:spPr bwMode="auto">
              <a:xfrm>
                <a:off x="868363" y="3738563"/>
                <a:ext cx="129698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/>
                  <a:t>R</a:t>
                </a:r>
                <a:r>
                  <a:rPr lang="en-US" baseline="-25000"/>
                  <a:t>ph</a:t>
                </a:r>
                <a:r>
                  <a:rPr lang="en-US"/>
                  <a:t>, </a:t>
                </a:r>
                <a:r>
                  <a:rPr lang="el-GR" sz="2000">
                    <a:latin typeface="Times New Roman" pitchFamily="18" charset="0"/>
                    <a:cs typeface="Times New Roman" pitchFamily="18" charset="0"/>
                  </a:rPr>
                  <a:t>Ω</a:t>
                </a:r>
              </a:p>
            </p:txBody>
          </p:sp>
        </p:grpSp>
        <p:sp>
          <p:nvSpPr>
            <p:cNvPr id="13" name="Text Box 75"/>
            <p:cNvSpPr txBox="1">
              <a:spLocks noChangeArrowheads="1"/>
            </p:cNvSpPr>
            <p:nvPr/>
          </p:nvSpPr>
          <p:spPr bwMode="auto">
            <a:xfrm>
              <a:off x="266700" y="2036763"/>
              <a:ext cx="450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+</a:t>
              </a:r>
              <a:endParaRPr lang="en-US"/>
            </a:p>
          </p:txBody>
        </p:sp>
        <p:sp>
          <p:nvSpPr>
            <p:cNvPr id="14" name="Text Box 77"/>
            <p:cNvSpPr txBox="1">
              <a:spLocks noChangeArrowheads="1"/>
            </p:cNvSpPr>
            <p:nvPr/>
          </p:nvSpPr>
          <p:spPr bwMode="auto">
            <a:xfrm>
              <a:off x="2897188" y="2060575"/>
              <a:ext cx="358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-</a:t>
              </a:r>
              <a:endParaRPr lang="en-US"/>
            </a:p>
          </p:txBody>
        </p:sp>
      </p:grp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407368" y="3797821"/>
            <a:ext cx="11377264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b="1" i="0" dirty="0">
                <a:solidFill>
                  <a:schemeClr val="accent2"/>
                </a:solidFill>
              </a:rPr>
              <a:t>Фоторезисторите</a:t>
            </a:r>
            <a:r>
              <a:rPr lang="bg-BG" sz="1800" i="0" dirty="0"/>
              <a:t> са полупроводникови елементи, чието съпротивление намалява при увеличаване на осветеността върху повърхността му.</a:t>
            </a:r>
          </a:p>
          <a:p>
            <a:pPr>
              <a:spcBef>
                <a:spcPct val="50000"/>
              </a:spcBef>
            </a:pPr>
            <a:r>
              <a:rPr lang="bg-BG" sz="1800" i="0" dirty="0"/>
              <a:t>Те са едни от малкото полупроводникови елементи, които се изработват от аморфен или поликристален материал (а не от монокристал както е при диодите, транзисторите и интегралните схеми).</a:t>
            </a:r>
            <a:endParaRPr lang="en-US" sz="1800" i="0" dirty="0"/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9F06A4AE-34F2-4127-A519-B9D581DBC0C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92000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 err="1">
                <a:solidFill>
                  <a:schemeClr val="accent2"/>
                </a:solidFill>
              </a:rPr>
              <a:t>Фоторезистор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8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9" descr="photoresis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444501"/>
            <a:ext cx="1141412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19537" y="1052736"/>
            <a:ext cx="7210425" cy="2203450"/>
            <a:chOff x="266700" y="1376363"/>
            <a:chExt cx="7210425" cy="2203450"/>
          </a:xfrm>
        </p:grpSpPr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3111500" y="2676525"/>
              <a:ext cx="17843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CdS, CdSe</a:t>
              </a:r>
            </a:p>
          </p:txBody>
        </p:sp>
        <p:grpSp>
          <p:nvGrpSpPr>
            <p:cNvPr id="12" name="Group 53"/>
            <p:cNvGrpSpPr>
              <a:grpSpLocks/>
            </p:cNvGrpSpPr>
            <p:nvPr/>
          </p:nvGrpSpPr>
          <p:grpSpPr bwMode="auto">
            <a:xfrm>
              <a:off x="450850" y="1979613"/>
              <a:ext cx="4095750" cy="1473200"/>
              <a:chOff x="350" y="904"/>
              <a:chExt cx="2580" cy="928"/>
            </a:xfrm>
          </p:grpSpPr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554" y="1502"/>
                <a:ext cx="1334" cy="146"/>
              </a:xfrm>
              <a:prstGeom prst="rect">
                <a:avLst/>
              </a:prstGeom>
              <a:solidFill>
                <a:srgbClr val="DDEC5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547" y="1648"/>
                <a:ext cx="1334" cy="1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547" y="1415"/>
                <a:ext cx="196" cy="8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1679" y="1416"/>
                <a:ext cx="196" cy="8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26"/>
              <p:cNvSpPr>
                <a:spLocks noChangeShapeType="1"/>
              </p:cNvSpPr>
              <p:nvPr/>
            </p:nvSpPr>
            <p:spPr bwMode="auto">
              <a:xfrm flipV="1">
                <a:off x="627" y="1240"/>
                <a:ext cx="0" cy="1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 flipV="1">
                <a:off x="1786" y="1247"/>
                <a:ext cx="0" cy="1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8"/>
              <p:cNvSpPr>
                <a:spLocks noChangeShapeType="1"/>
              </p:cNvSpPr>
              <p:nvPr/>
            </p:nvSpPr>
            <p:spPr bwMode="auto">
              <a:xfrm>
                <a:off x="904" y="1028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9"/>
              <p:cNvSpPr>
                <a:spLocks noChangeShapeType="1"/>
              </p:cNvSpPr>
              <p:nvPr/>
            </p:nvSpPr>
            <p:spPr bwMode="auto">
              <a:xfrm>
                <a:off x="1000" y="1030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0"/>
              <p:cNvSpPr>
                <a:spLocks noChangeShapeType="1"/>
              </p:cNvSpPr>
              <p:nvPr/>
            </p:nvSpPr>
            <p:spPr bwMode="auto">
              <a:xfrm>
                <a:off x="1096" y="1031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199" y="1033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>
                <a:off x="1299" y="1022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>
                <a:off x="1395" y="1024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4"/>
              <p:cNvSpPr>
                <a:spLocks noChangeShapeType="1"/>
              </p:cNvSpPr>
              <p:nvPr/>
            </p:nvSpPr>
            <p:spPr bwMode="auto">
              <a:xfrm>
                <a:off x="1491" y="1025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35"/>
              <p:cNvSpPr>
                <a:spLocks noChangeShapeType="1"/>
              </p:cNvSpPr>
              <p:nvPr/>
            </p:nvSpPr>
            <p:spPr bwMode="auto">
              <a:xfrm>
                <a:off x="1594" y="1027"/>
                <a:ext cx="0" cy="379"/>
              </a:xfrm>
              <a:prstGeom prst="line">
                <a:avLst/>
              </a:prstGeom>
              <a:noFill/>
              <a:ln w="12700">
                <a:solidFill>
                  <a:srgbClr val="0000D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36"/>
              <p:cNvSpPr>
                <a:spLocks noChangeShapeType="1"/>
              </p:cNvSpPr>
              <p:nvPr/>
            </p:nvSpPr>
            <p:spPr bwMode="auto">
              <a:xfrm flipH="1">
                <a:off x="408" y="1246"/>
                <a:ext cx="2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7"/>
              <p:cNvSpPr>
                <a:spLocks noChangeShapeType="1"/>
              </p:cNvSpPr>
              <p:nvPr/>
            </p:nvSpPr>
            <p:spPr bwMode="auto">
              <a:xfrm>
                <a:off x="1787" y="1247"/>
                <a:ext cx="1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8"/>
              <p:cNvSpPr txBox="1">
                <a:spLocks noChangeArrowheads="1"/>
              </p:cNvSpPr>
              <p:nvPr/>
            </p:nvSpPr>
            <p:spPr bwMode="auto">
              <a:xfrm>
                <a:off x="1633" y="904"/>
                <a:ext cx="2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Symbol" pitchFamily="18" charset="2"/>
                  </a:rPr>
                  <a:t>F</a:t>
                </a:r>
              </a:p>
            </p:txBody>
          </p:sp>
          <p:sp>
            <p:nvSpPr>
              <p:cNvPr id="43" name="Text Box 39"/>
              <p:cNvSpPr txBox="1">
                <a:spLocks noChangeArrowheads="1"/>
              </p:cNvSpPr>
              <p:nvPr/>
            </p:nvSpPr>
            <p:spPr bwMode="auto">
              <a:xfrm>
                <a:off x="1880" y="1620"/>
                <a:ext cx="10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bg-BG" sz="1600"/>
                  <a:t>подложка</a:t>
                </a:r>
                <a:endParaRPr lang="en-US" sz="1600"/>
              </a:p>
            </p:txBody>
          </p:sp>
          <p:sp>
            <p:nvSpPr>
              <p:cNvPr id="44" name="Line 41"/>
              <p:cNvSpPr>
                <a:spLocks noChangeShapeType="1"/>
              </p:cNvSpPr>
              <p:nvPr/>
            </p:nvSpPr>
            <p:spPr bwMode="auto">
              <a:xfrm flipV="1">
                <a:off x="1888" y="1487"/>
                <a:ext cx="146" cy="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43"/>
              <p:cNvSpPr>
                <a:spLocks noChangeArrowheads="1"/>
              </p:cNvSpPr>
              <p:nvPr/>
            </p:nvSpPr>
            <p:spPr bwMode="auto">
              <a:xfrm flipH="1" flipV="1">
                <a:off x="350" y="1210"/>
                <a:ext cx="66" cy="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44"/>
              <p:cNvSpPr>
                <a:spLocks noChangeArrowheads="1"/>
              </p:cNvSpPr>
              <p:nvPr/>
            </p:nvSpPr>
            <p:spPr bwMode="auto">
              <a:xfrm flipH="1" flipV="1">
                <a:off x="1941" y="1212"/>
                <a:ext cx="66" cy="6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3" name="Text Box 62"/>
            <p:cNvSpPr txBox="1">
              <a:spLocks noChangeArrowheads="1"/>
            </p:cNvSpPr>
            <p:nvPr/>
          </p:nvSpPr>
          <p:spPr bwMode="auto">
            <a:xfrm>
              <a:off x="6516688" y="2014538"/>
              <a:ext cx="9604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Symbol" pitchFamily="18" charset="2"/>
                </a:rPr>
                <a:t>F</a:t>
              </a:r>
              <a:r>
                <a:rPr lang="en-US" baseline="-25000"/>
                <a:t>1</a:t>
              </a:r>
            </a:p>
          </p:txBody>
        </p:sp>
        <p:grpSp>
          <p:nvGrpSpPr>
            <p:cNvPr id="14" name="Group 65"/>
            <p:cNvGrpSpPr>
              <a:grpSpLocks/>
            </p:cNvGrpSpPr>
            <p:nvPr/>
          </p:nvGrpSpPr>
          <p:grpSpPr bwMode="auto">
            <a:xfrm>
              <a:off x="4722813" y="1376363"/>
              <a:ext cx="2373312" cy="2203450"/>
              <a:chOff x="3084" y="867"/>
              <a:chExt cx="1495" cy="1388"/>
            </a:xfrm>
          </p:grpSpPr>
          <p:sp>
            <p:nvSpPr>
              <p:cNvPr id="17" name="Line 54"/>
              <p:cNvSpPr>
                <a:spLocks noChangeShapeType="1"/>
              </p:cNvSpPr>
              <p:nvPr/>
            </p:nvSpPr>
            <p:spPr bwMode="auto">
              <a:xfrm>
                <a:off x="3084" y="984"/>
                <a:ext cx="0" cy="116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5"/>
              <p:cNvSpPr>
                <a:spLocks noChangeShapeType="1"/>
              </p:cNvSpPr>
              <p:nvPr/>
            </p:nvSpPr>
            <p:spPr bwMode="auto">
              <a:xfrm>
                <a:off x="3084" y="2144"/>
                <a:ext cx="12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 Box 56"/>
              <p:cNvSpPr txBox="1">
                <a:spLocks noChangeArrowheads="1"/>
              </p:cNvSpPr>
              <p:nvPr/>
            </p:nvSpPr>
            <p:spPr bwMode="auto">
              <a:xfrm>
                <a:off x="3143" y="867"/>
                <a:ext cx="39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/>
                  <a:t>I</a:t>
                </a:r>
                <a:r>
                  <a:rPr lang="en-US" baseline="-25000"/>
                  <a:t>ph</a:t>
                </a:r>
              </a:p>
            </p:txBody>
          </p:sp>
          <p:sp>
            <p:nvSpPr>
              <p:cNvPr id="20" name="Text Box 57"/>
              <p:cNvSpPr txBox="1">
                <a:spLocks noChangeArrowheads="1"/>
              </p:cNvSpPr>
              <p:nvPr/>
            </p:nvSpPr>
            <p:spPr bwMode="auto">
              <a:xfrm>
                <a:off x="4302" y="2005"/>
                <a:ext cx="25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/>
                  <a:t>U</a:t>
                </a:r>
              </a:p>
            </p:txBody>
          </p:sp>
          <p:sp>
            <p:nvSpPr>
              <p:cNvPr id="21" name="Line 58"/>
              <p:cNvSpPr>
                <a:spLocks noChangeShapeType="1"/>
              </p:cNvSpPr>
              <p:nvPr/>
            </p:nvSpPr>
            <p:spPr bwMode="auto">
              <a:xfrm flipV="1">
                <a:off x="3084" y="1174"/>
                <a:ext cx="532" cy="96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59"/>
              <p:cNvSpPr>
                <a:spLocks noChangeShapeType="1"/>
              </p:cNvSpPr>
              <p:nvPr/>
            </p:nvSpPr>
            <p:spPr bwMode="auto">
              <a:xfrm flipV="1">
                <a:off x="3091" y="1400"/>
                <a:ext cx="970" cy="736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60"/>
              <p:cNvSpPr>
                <a:spLocks noChangeShapeType="1"/>
              </p:cNvSpPr>
              <p:nvPr/>
            </p:nvSpPr>
            <p:spPr bwMode="auto">
              <a:xfrm flipV="1">
                <a:off x="3091" y="2034"/>
                <a:ext cx="1094" cy="11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 Box 61"/>
              <p:cNvSpPr txBox="1">
                <a:spLocks noChangeArrowheads="1"/>
              </p:cNvSpPr>
              <p:nvPr/>
            </p:nvSpPr>
            <p:spPr bwMode="auto">
              <a:xfrm>
                <a:off x="4068" y="1743"/>
                <a:ext cx="51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Symbol" pitchFamily="18" charset="2"/>
                  </a:rPr>
                  <a:t>F </a:t>
                </a:r>
                <a:r>
                  <a:rPr lang="en-US" sz="2000" i="0">
                    <a:latin typeface="Symbol" pitchFamily="18" charset="2"/>
                  </a:rPr>
                  <a:t>= 0</a:t>
                </a:r>
              </a:p>
            </p:txBody>
          </p:sp>
          <p:sp>
            <p:nvSpPr>
              <p:cNvPr id="25" name="Text Box 63"/>
              <p:cNvSpPr txBox="1">
                <a:spLocks noChangeArrowheads="1"/>
              </p:cNvSpPr>
              <p:nvPr/>
            </p:nvSpPr>
            <p:spPr bwMode="auto">
              <a:xfrm>
                <a:off x="3682" y="999"/>
                <a:ext cx="56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2000">
                    <a:latin typeface="Symbol" pitchFamily="18" charset="2"/>
                  </a:rPr>
                  <a:t>F</a:t>
                </a:r>
                <a:r>
                  <a:rPr lang="en-US" baseline="-25000"/>
                  <a:t>2</a:t>
                </a:r>
              </a:p>
            </p:txBody>
          </p:sp>
        </p:grpSp>
        <p:sp>
          <p:nvSpPr>
            <p:cNvPr id="15" name="Text Box 75"/>
            <p:cNvSpPr txBox="1">
              <a:spLocks noChangeArrowheads="1"/>
            </p:cNvSpPr>
            <p:nvPr/>
          </p:nvSpPr>
          <p:spPr bwMode="auto">
            <a:xfrm>
              <a:off x="266700" y="2036763"/>
              <a:ext cx="450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+</a:t>
              </a:r>
              <a:endParaRPr lang="en-US"/>
            </a:p>
          </p:txBody>
        </p:sp>
        <p:sp>
          <p:nvSpPr>
            <p:cNvPr id="16" name="Text Box 77"/>
            <p:cNvSpPr txBox="1">
              <a:spLocks noChangeArrowheads="1"/>
            </p:cNvSpPr>
            <p:nvPr/>
          </p:nvSpPr>
          <p:spPr bwMode="auto">
            <a:xfrm>
              <a:off x="2897188" y="2060575"/>
              <a:ext cx="358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-</a:t>
              </a:r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116121" y="3635732"/>
            <a:ext cx="821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Фоторесизторът има линейна волтамперна характеристика.</a:t>
            </a:r>
            <a:endParaRPr lang="en-US" dirty="0"/>
          </a:p>
        </p:txBody>
      </p:sp>
      <p:sp>
        <p:nvSpPr>
          <p:cNvPr id="48" name="Text Box 64"/>
          <p:cNvSpPr txBox="1">
            <a:spLocks noChangeArrowheads="1"/>
          </p:cNvSpPr>
          <p:nvPr/>
        </p:nvSpPr>
        <p:spPr bwMode="auto">
          <a:xfrm>
            <a:off x="2471739" y="4427992"/>
            <a:ext cx="1470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 err="1"/>
              <a:t>I</a:t>
            </a:r>
            <a:r>
              <a:rPr lang="en-US" baseline="-25000" dirty="0" err="1"/>
              <a:t>ph</a:t>
            </a:r>
            <a:r>
              <a:rPr lang="en-US" dirty="0"/>
              <a:t> = </a:t>
            </a:r>
            <a:r>
              <a:rPr lang="en-US" sz="2000" dirty="0" err="1"/>
              <a:t>k</a:t>
            </a:r>
            <a:r>
              <a:rPr lang="en-US" sz="2000" dirty="0" err="1">
                <a:latin typeface="Symbol" pitchFamily="18" charset="2"/>
              </a:rPr>
              <a:t>F</a:t>
            </a:r>
            <a:r>
              <a:rPr lang="en-US" sz="2000" dirty="0" err="1"/>
              <a:t>U</a:t>
            </a:r>
            <a:endParaRPr lang="en-US" sz="2000" dirty="0"/>
          </a:p>
        </p:txBody>
      </p:sp>
      <p:sp>
        <p:nvSpPr>
          <p:cNvPr id="50" name="Text Box 73"/>
          <p:cNvSpPr txBox="1">
            <a:spLocks noChangeArrowheads="1"/>
          </p:cNvSpPr>
          <p:nvPr/>
        </p:nvSpPr>
        <p:spPr bwMode="auto">
          <a:xfrm>
            <a:off x="4290219" y="4558848"/>
            <a:ext cx="5602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dirty="0"/>
              <a:t>k – </a:t>
            </a:r>
            <a:r>
              <a:rPr lang="bg-BG" sz="1600" i="0" dirty="0"/>
              <a:t>специфична интегрална чувствителност</a:t>
            </a:r>
            <a:r>
              <a:rPr lang="bg-BG" sz="1600" dirty="0"/>
              <a:t>, </a:t>
            </a:r>
            <a:r>
              <a:rPr lang="en-US" sz="1600" dirty="0"/>
              <a:t>mA/</a:t>
            </a:r>
            <a:r>
              <a:rPr lang="en-US" sz="1600" dirty="0" err="1"/>
              <a:t>V.ln</a:t>
            </a:r>
            <a:endParaRPr lang="en-US" sz="1600" dirty="0"/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B40228EE-A6FB-4ACF-8C42-A3B94419EF44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60490"/>
            <a:ext cx="12191999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 err="1">
                <a:solidFill>
                  <a:schemeClr val="accent2"/>
                </a:solidFill>
              </a:rPr>
              <a:t>Фоторезистор</a:t>
            </a:r>
            <a:r>
              <a:rPr lang="bg-BG" sz="2400" dirty="0">
                <a:solidFill>
                  <a:schemeClr val="accent2"/>
                </a:solidFill>
              </a:rPr>
              <a:t> – волт </a:t>
            </a:r>
            <a:r>
              <a:rPr lang="bg-BG" sz="2400" dirty="0" err="1">
                <a:solidFill>
                  <a:schemeClr val="accent2"/>
                </a:solidFill>
              </a:rPr>
              <a:t>амперна</a:t>
            </a:r>
            <a:r>
              <a:rPr lang="bg-BG" sz="2400" dirty="0">
                <a:solidFill>
                  <a:schemeClr val="accent2"/>
                </a:solidFill>
              </a:rPr>
              <a:t> характеристика</a:t>
            </a:r>
          </a:p>
          <a:p>
            <a:pPr algn="l">
              <a:defRPr/>
            </a:pP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1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503664" y="3087845"/>
            <a:ext cx="1306513" cy="577850"/>
            <a:chOff x="1807255" y="3359150"/>
            <a:chExt cx="1306513" cy="577850"/>
          </a:xfrm>
        </p:grpSpPr>
        <p:sp>
          <p:nvSpPr>
            <p:cNvPr id="16" name="Text Box 67"/>
            <p:cNvSpPr txBox="1">
              <a:spLocks noChangeArrowheads="1"/>
            </p:cNvSpPr>
            <p:nvPr/>
          </p:nvSpPr>
          <p:spPr bwMode="auto">
            <a:xfrm>
              <a:off x="1899330" y="3473450"/>
              <a:ext cx="11223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 err="1"/>
                <a:t>I</a:t>
              </a:r>
              <a:r>
                <a:rPr lang="en-US" sz="2000" baseline="-25000" dirty="0" err="1"/>
                <a:t>ph</a:t>
              </a:r>
              <a:r>
                <a:rPr lang="en-US" sz="2000" dirty="0"/>
                <a:t> = </a:t>
              </a:r>
              <a:r>
                <a:rPr lang="en-US" sz="2000" dirty="0" err="1"/>
                <a:t>k</a:t>
              </a:r>
              <a:r>
                <a:rPr lang="en-US" sz="2000" dirty="0" err="1">
                  <a:latin typeface="Symbol" pitchFamily="18" charset="2"/>
                </a:rPr>
                <a:t>F</a:t>
              </a:r>
              <a:endParaRPr lang="en-US" sz="2000" dirty="0">
                <a:latin typeface="Symbol" pitchFamily="18" charset="2"/>
              </a:endParaRPr>
            </a:p>
          </p:txBody>
        </p:sp>
        <p:sp>
          <p:nvSpPr>
            <p:cNvPr id="17" name="Rectangle 68"/>
            <p:cNvSpPr>
              <a:spLocks noChangeArrowheads="1"/>
            </p:cNvSpPr>
            <p:nvPr/>
          </p:nvSpPr>
          <p:spPr bwMode="auto">
            <a:xfrm>
              <a:off x="1807255" y="3359150"/>
              <a:ext cx="1306513" cy="577850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FF33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72584" y="1217947"/>
            <a:ext cx="3194050" cy="1475694"/>
            <a:chOff x="857930" y="1640569"/>
            <a:chExt cx="3194050" cy="1475694"/>
          </a:xfrm>
        </p:grpSpPr>
        <p:sp>
          <p:nvSpPr>
            <p:cNvPr id="19" name="Text Box 69"/>
            <p:cNvSpPr txBox="1">
              <a:spLocks noChangeArrowheads="1"/>
            </p:cNvSpPr>
            <p:nvPr/>
          </p:nvSpPr>
          <p:spPr bwMode="auto">
            <a:xfrm>
              <a:off x="2974861" y="1640569"/>
              <a:ext cx="4413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dirty="0">
                  <a:latin typeface="Symbol" pitchFamily="18" charset="2"/>
                </a:rPr>
                <a:t>F</a:t>
              </a:r>
            </a:p>
          </p:txBody>
        </p:sp>
        <p:sp>
          <p:nvSpPr>
            <p:cNvPr id="20" name="Rectangle 50"/>
            <p:cNvSpPr>
              <a:spLocks noChangeArrowheads="1"/>
            </p:cNvSpPr>
            <p:nvPr/>
          </p:nvSpPr>
          <p:spPr bwMode="auto">
            <a:xfrm>
              <a:off x="1184955" y="2617788"/>
              <a:ext cx="88900" cy="3000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51"/>
            <p:cNvSpPr>
              <a:spLocks noChangeArrowheads="1"/>
            </p:cNvSpPr>
            <p:nvPr/>
          </p:nvSpPr>
          <p:spPr bwMode="auto">
            <a:xfrm>
              <a:off x="3629705" y="2573338"/>
              <a:ext cx="88900" cy="3000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53"/>
            <p:cNvSpPr txBox="1">
              <a:spLocks noChangeArrowheads="1"/>
            </p:cNvSpPr>
            <p:nvPr/>
          </p:nvSpPr>
          <p:spPr bwMode="auto">
            <a:xfrm>
              <a:off x="1275443" y="2303463"/>
              <a:ext cx="34766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</a:p>
          </p:txBody>
        </p:sp>
        <p:sp>
          <p:nvSpPr>
            <p:cNvPr id="23" name="Text Box 54"/>
            <p:cNvSpPr txBox="1">
              <a:spLocks noChangeArrowheads="1"/>
            </p:cNvSpPr>
            <p:nvPr/>
          </p:nvSpPr>
          <p:spPr bwMode="auto">
            <a:xfrm>
              <a:off x="3242355" y="2352675"/>
              <a:ext cx="3476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n</a:t>
              </a:r>
            </a:p>
          </p:txBody>
        </p:sp>
        <p:sp>
          <p:nvSpPr>
            <p:cNvPr id="24" name="Rectangle 55"/>
            <p:cNvSpPr>
              <a:spLocks noChangeArrowheads="1"/>
            </p:cNvSpPr>
            <p:nvPr/>
          </p:nvSpPr>
          <p:spPr bwMode="auto">
            <a:xfrm>
              <a:off x="2072368" y="2351088"/>
              <a:ext cx="161925" cy="763587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56"/>
            <p:cNvSpPr>
              <a:spLocks noChangeArrowheads="1"/>
            </p:cNvSpPr>
            <p:nvPr/>
          </p:nvSpPr>
          <p:spPr bwMode="auto">
            <a:xfrm>
              <a:off x="2212068" y="2328863"/>
              <a:ext cx="612775" cy="785812"/>
            </a:xfrm>
            <a:prstGeom prst="rect">
              <a:avLst/>
            </a:prstGeom>
            <a:solidFill>
              <a:srgbClr val="FFCBA7"/>
            </a:solidFill>
            <a:ln w="12700">
              <a:solidFill>
                <a:srgbClr val="FFCBA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CBA7"/>
                </a:solidFill>
              </a:endParaRPr>
            </a:p>
          </p:txBody>
        </p:sp>
        <p:sp>
          <p:nvSpPr>
            <p:cNvPr id="26" name="Rectangle 49"/>
            <p:cNvSpPr>
              <a:spLocks noChangeArrowheads="1"/>
            </p:cNvSpPr>
            <p:nvPr/>
          </p:nvSpPr>
          <p:spPr bwMode="auto">
            <a:xfrm>
              <a:off x="1273855" y="2339975"/>
              <a:ext cx="2351088" cy="776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57"/>
            <p:cNvSpPr>
              <a:spLocks noChangeShapeType="1"/>
            </p:cNvSpPr>
            <p:nvPr/>
          </p:nvSpPr>
          <p:spPr bwMode="auto">
            <a:xfrm flipH="1">
              <a:off x="938893" y="2779713"/>
              <a:ext cx="25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58"/>
            <p:cNvSpPr>
              <a:spLocks noChangeShapeType="1"/>
            </p:cNvSpPr>
            <p:nvPr/>
          </p:nvSpPr>
          <p:spPr bwMode="auto">
            <a:xfrm flipV="1">
              <a:off x="3717018" y="2722563"/>
              <a:ext cx="196850" cy="11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59"/>
            <p:cNvSpPr>
              <a:spLocks noChangeShapeType="1"/>
            </p:cNvSpPr>
            <p:nvPr/>
          </p:nvSpPr>
          <p:spPr bwMode="auto">
            <a:xfrm>
              <a:off x="2085068" y="1738313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60"/>
            <p:cNvSpPr>
              <a:spLocks noChangeShapeType="1"/>
            </p:cNvSpPr>
            <p:nvPr/>
          </p:nvSpPr>
          <p:spPr bwMode="auto">
            <a:xfrm>
              <a:off x="2237468" y="1728788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61"/>
            <p:cNvSpPr>
              <a:spLocks noChangeShapeType="1"/>
            </p:cNvSpPr>
            <p:nvPr/>
          </p:nvSpPr>
          <p:spPr bwMode="auto">
            <a:xfrm>
              <a:off x="2377168" y="1727200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62"/>
            <p:cNvSpPr>
              <a:spLocks noChangeShapeType="1"/>
            </p:cNvSpPr>
            <p:nvPr/>
          </p:nvSpPr>
          <p:spPr bwMode="auto">
            <a:xfrm>
              <a:off x="2529568" y="1730375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63"/>
            <p:cNvSpPr>
              <a:spLocks noChangeShapeType="1"/>
            </p:cNvSpPr>
            <p:nvPr/>
          </p:nvSpPr>
          <p:spPr bwMode="auto">
            <a:xfrm>
              <a:off x="2688318" y="1728788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64"/>
            <p:cNvSpPr>
              <a:spLocks noChangeShapeType="1"/>
            </p:cNvSpPr>
            <p:nvPr/>
          </p:nvSpPr>
          <p:spPr bwMode="auto">
            <a:xfrm>
              <a:off x="2829605" y="1720850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77"/>
            <p:cNvSpPr txBox="1">
              <a:spLocks noChangeArrowheads="1"/>
            </p:cNvSpPr>
            <p:nvPr/>
          </p:nvSpPr>
          <p:spPr bwMode="auto">
            <a:xfrm>
              <a:off x="857930" y="2293938"/>
              <a:ext cx="38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-</a:t>
              </a:r>
              <a:endParaRPr lang="en-US"/>
            </a:p>
          </p:txBody>
        </p:sp>
        <p:sp>
          <p:nvSpPr>
            <p:cNvPr id="36" name="Text Box 78"/>
            <p:cNvSpPr txBox="1">
              <a:spLocks noChangeArrowheads="1"/>
            </p:cNvSpPr>
            <p:nvPr/>
          </p:nvSpPr>
          <p:spPr bwMode="auto">
            <a:xfrm>
              <a:off x="3658280" y="2270125"/>
              <a:ext cx="3937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bg-BG"/>
                <a:t>+</a:t>
              </a:r>
              <a:endParaRPr lang="en-US"/>
            </a:p>
          </p:txBody>
        </p:sp>
      </p:grp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100859" y="4633564"/>
            <a:ext cx="11827789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Принципът на действие на фотодиода се основава на увеличаване на обратния ток на </a:t>
            </a:r>
            <a:r>
              <a:rPr lang="en-US" sz="1800" dirty="0" err="1"/>
              <a:t>pn</a:t>
            </a:r>
            <a:r>
              <a:rPr lang="bg-BG" sz="1800" i="0" dirty="0"/>
              <a:t> прехода при осветяването му.</a:t>
            </a:r>
            <a:r>
              <a:rPr lang="en-US" sz="1800" dirty="0"/>
              <a:t> </a:t>
            </a:r>
          </a:p>
        </p:txBody>
      </p:sp>
      <p:sp>
        <p:nvSpPr>
          <p:cNvPr id="38" name="Text Box 24"/>
          <p:cNvSpPr txBox="1">
            <a:spLocks noChangeArrowheads="1"/>
          </p:cNvSpPr>
          <p:nvPr/>
        </p:nvSpPr>
        <p:spPr bwMode="auto">
          <a:xfrm>
            <a:off x="78634" y="5479669"/>
            <a:ext cx="1192202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Допълнителната енергия от облъчването довежда до разкъсване на ковалентни връзки, при което се генерират електрони и дупки, които увеличават обратния ток. </a:t>
            </a:r>
            <a:endParaRPr lang="en-US" sz="1800" i="0" dirty="0"/>
          </a:p>
          <a:p>
            <a:pPr>
              <a:spcBef>
                <a:spcPct val="50000"/>
              </a:spcBef>
            </a:pPr>
            <a:r>
              <a:rPr lang="bg-BG" sz="1800" i="0" dirty="0"/>
              <a:t>Големината на тока зависи от количеството на </a:t>
            </a:r>
            <a:r>
              <a:rPr lang="bg-BG" sz="1800" i="0" dirty="0" err="1"/>
              <a:t>токоносителите</a:t>
            </a:r>
            <a:r>
              <a:rPr lang="bg-BG" sz="1800" i="0" dirty="0"/>
              <a:t>, но не и от приложеното напрежение.</a:t>
            </a:r>
            <a:endParaRPr lang="en-US" sz="1800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572C2-3A98-4B0C-93FA-619B5409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36" y="1285763"/>
            <a:ext cx="4601217" cy="2896004"/>
          </a:xfrm>
          <a:prstGeom prst="rect">
            <a:avLst/>
          </a:prstGeom>
        </p:spPr>
      </p:pic>
      <p:sp>
        <p:nvSpPr>
          <p:cNvPr id="39" name="Rectangle 2">
            <a:extLst>
              <a:ext uri="{FF2B5EF4-FFF2-40B4-BE49-F238E27FC236}">
                <a16:creationId xmlns:a16="http://schemas.microsoft.com/office/drawing/2014/main" id="{67C066D4-7336-42E4-954C-A983C13ABDF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44672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>
                <a:solidFill>
                  <a:schemeClr val="accent2"/>
                </a:solidFill>
              </a:rPr>
              <a:t>Фотодиод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29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B9EAF-4D10-4940-B76C-68D703043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79" y="1285576"/>
            <a:ext cx="6382641" cy="428684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1F2D5B2-32FF-4F66-866E-BFC2BD306FE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44672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>
                <a:solidFill>
                  <a:schemeClr val="accent2"/>
                </a:solidFill>
              </a:rPr>
              <a:t>Фотодиод</a:t>
            </a:r>
            <a:r>
              <a:rPr lang="en-US" sz="2400" dirty="0">
                <a:solidFill>
                  <a:schemeClr val="accent2"/>
                </a:solidFill>
              </a:rPr>
              <a:t> – </a:t>
            </a:r>
            <a:r>
              <a:rPr lang="bg-BG" sz="2400" dirty="0">
                <a:solidFill>
                  <a:schemeClr val="accent2"/>
                </a:solidFill>
              </a:rPr>
              <a:t>волт </a:t>
            </a:r>
            <a:r>
              <a:rPr lang="bg-BG" sz="2400" dirty="0" err="1">
                <a:solidFill>
                  <a:schemeClr val="accent2"/>
                </a:solidFill>
              </a:rPr>
              <a:t>амперна</a:t>
            </a:r>
            <a:r>
              <a:rPr lang="bg-BG" sz="2400" dirty="0">
                <a:solidFill>
                  <a:schemeClr val="accent2"/>
                </a:solidFill>
              </a:rPr>
              <a:t> характеристика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D66E5-D17D-13C1-F5EC-ABE46BFE045E}"/>
              </a:ext>
            </a:extLst>
          </p:cNvPr>
          <p:cNvSpPr txBox="1"/>
          <p:nvPr/>
        </p:nvSpPr>
        <p:spPr>
          <a:xfrm>
            <a:off x="2929087" y="5861273"/>
            <a:ext cx="2592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Photoconductive mode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7561D-721F-E87B-B8C0-A5F1FCAC4077}"/>
              </a:ext>
            </a:extLst>
          </p:cNvPr>
          <p:cNvSpPr txBox="1"/>
          <p:nvPr/>
        </p:nvSpPr>
        <p:spPr>
          <a:xfrm>
            <a:off x="6888088" y="5861273"/>
            <a:ext cx="2255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HWZANX+HelveticaNeue-Medium"/>
              </a:rPr>
              <a:t>Photovoltaic mode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845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71FC0C-5C2A-4CA1-9CDE-6FFE0D4A3C3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92000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PIN </a:t>
            </a:r>
            <a:r>
              <a:rPr lang="bg-BG" sz="2400" dirty="0">
                <a:solidFill>
                  <a:schemeClr val="accent2"/>
                </a:solidFill>
              </a:rPr>
              <a:t>Фотодиод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2AA3-6A5B-4CB8-8688-3094A77F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1082660"/>
            <a:ext cx="4464496" cy="2559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B6FE2-F61C-42D5-BBFC-0FCC21B956EA}"/>
              </a:ext>
            </a:extLst>
          </p:cNvPr>
          <p:cNvSpPr txBox="1"/>
          <p:nvPr/>
        </p:nvSpPr>
        <p:spPr>
          <a:xfrm>
            <a:off x="213676" y="4050956"/>
            <a:ext cx="11521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Едно от ключовите изисквания за фотодиод е подходяща зона за улавяне на светлината. В стандартния PN преход тази зона е малка, но може да се увеличи с помощта на PIN диод. Добавянето на собствен полупроводник увеличава обема на </a:t>
            </a:r>
            <a:r>
              <a:rPr lang="en-US" dirty="0"/>
              <a:t>PN</a:t>
            </a:r>
            <a:r>
              <a:rPr lang="bg-BG" dirty="0"/>
              <a:t> прехода и създава значително по-голяма област за събиране на светлина, което прави PIN фотодиода по-ефективен.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E670F8-46FB-4546-B962-1BDD59D6BD78}"/>
              </a:ext>
            </a:extLst>
          </p:cNvPr>
          <p:cNvCxnSpPr>
            <a:cxnSpLocks/>
          </p:cNvCxnSpPr>
          <p:nvPr/>
        </p:nvCxnSpPr>
        <p:spPr>
          <a:xfrm>
            <a:off x="4655840" y="2618503"/>
            <a:ext cx="144016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32F7A1-BABE-451E-9734-7F219A882BC6}"/>
              </a:ext>
            </a:extLst>
          </p:cNvPr>
          <p:cNvSpPr txBox="1"/>
          <p:nvPr/>
        </p:nvSpPr>
        <p:spPr>
          <a:xfrm>
            <a:off x="6240018" y="2433837"/>
            <a:ext cx="388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Собствен (</a:t>
            </a:r>
            <a:r>
              <a:rPr lang="en-US" dirty="0"/>
              <a:t>intrinsic) </a:t>
            </a:r>
            <a:r>
              <a:rPr lang="bg-BG" dirty="0"/>
              <a:t>полупроводник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100B3-7AF5-4C7D-AEE8-5C9E9D02505A}"/>
              </a:ext>
            </a:extLst>
          </p:cNvPr>
          <p:cNvSpPr txBox="1"/>
          <p:nvPr/>
        </p:nvSpPr>
        <p:spPr>
          <a:xfrm>
            <a:off x="213676" y="5567951"/>
            <a:ext cx="115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Лавинни фотодиоди </a:t>
            </a:r>
            <a:r>
              <a:rPr lang="en-US" dirty="0"/>
              <a:t>(avalanche photodiodes) – PIN</a:t>
            </a:r>
            <a:r>
              <a:rPr lang="bg-BG" dirty="0"/>
              <a:t> фотодиод, който работи в област на лавинен пробив (</a:t>
            </a:r>
            <a:r>
              <a:rPr lang="en-US" dirty="0"/>
              <a:t>Ur=100-200V)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bg-BG" dirty="0"/>
              <a:t>Имат висока ефективност, но и висок собствен шум.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7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226333" y="3548221"/>
            <a:ext cx="2649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/>
              <a:t>Схема на свързване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5159896" y="4573131"/>
            <a:ext cx="6408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</a:t>
            </a:r>
            <a:r>
              <a:rPr lang="bg-BG" sz="1600" dirty="0"/>
              <a:t> характеристика на фотодиод във фотодиоден режим</a:t>
            </a:r>
            <a:endParaRPr lang="en-US" sz="1600" dirty="0"/>
          </a:p>
        </p:txBody>
      </p:sp>
      <p:sp>
        <p:nvSpPr>
          <p:cNvPr id="48" name="Text Box 22"/>
          <p:cNvSpPr txBox="1">
            <a:spLocks noChangeArrowheads="1"/>
          </p:cNvSpPr>
          <p:nvPr/>
        </p:nvSpPr>
        <p:spPr bwMode="auto">
          <a:xfrm>
            <a:off x="376725" y="5172521"/>
            <a:ext cx="113052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Фототокът е значително по-голям от топлинния ток на прехода, поради което при облъчване даже при напрежение нула през диода тече ток.</a:t>
            </a:r>
            <a:r>
              <a:rPr lang="en-US" sz="1800" dirty="0"/>
              <a:t> </a:t>
            </a: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auto">
          <a:xfrm>
            <a:off x="407368" y="5934576"/>
            <a:ext cx="111612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Фотодиодът се характеризира с </a:t>
            </a:r>
            <a:r>
              <a:rPr lang="bg-BG" sz="1800" b="1" i="0" dirty="0">
                <a:solidFill>
                  <a:schemeClr val="accent2"/>
                </a:solidFill>
              </a:rPr>
              <a:t>най-голямо бързодействие </a:t>
            </a:r>
            <a:r>
              <a:rPr lang="bg-BG" sz="1800" i="0" dirty="0"/>
              <a:t>от всички фотоприемници (10</a:t>
            </a:r>
            <a:r>
              <a:rPr lang="bg-BG" sz="1800" i="0" baseline="30000" dirty="0"/>
              <a:t>-9</a:t>
            </a:r>
            <a:r>
              <a:rPr lang="bg-BG" sz="1800" i="0" dirty="0"/>
              <a:t> – 10</a:t>
            </a:r>
            <a:r>
              <a:rPr lang="bg-BG" sz="1800" i="0" baseline="30000" dirty="0"/>
              <a:t>-11</a:t>
            </a:r>
            <a:r>
              <a:rPr lang="bg-BG" sz="1800" i="0" dirty="0"/>
              <a:t> </a:t>
            </a:r>
            <a:r>
              <a:rPr lang="en-US" sz="1800" i="0" dirty="0"/>
              <a:t>s</a:t>
            </a:r>
            <a:r>
              <a:rPr lang="bg-BG" sz="1800" i="0" dirty="0"/>
              <a:t>).</a:t>
            </a:r>
            <a:endParaRPr lang="en-US" sz="1800" i="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28E0AF-EA18-4B1D-A8D7-48BB9F15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2" y="1516838"/>
            <a:ext cx="3559515" cy="1792941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90D755C3-A779-4CF5-9D0F-F9D44808C8A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44672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 err="1">
                <a:solidFill>
                  <a:schemeClr val="accent2"/>
                </a:solidFill>
              </a:rPr>
              <a:t>Фотодиоден</a:t>
            </a:r>
            <a:r>
              <a:rPr lang="bg-BG" sz="2400" dirty="0">
                <a:solidFill>
                  <a:schemeClr val="accent2"/>
                </a:solidFill>
              </a:rPr>
              <a:t> режим / </a:t>
            </a:r>
            <a:r>
              <a:rPr lang="en-US" sz="2400" dirty="0">
                <a:solidFill>
                  <a:schemeClr val="accent2"/>
                </a:solidFill>
              </a:rPr>
              <a:t>photoconductive mode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6D8E81F-0D0A-4870-84C0-1CA12FD0E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942565"/>
            <a:ext cx="4454122" cy="3500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5D550E-7FA4-DDA3-E07D-69CD288624CF}"/>
              </a:ext>
            </a:extLst>
          </p:cNvPr>
          <p:cNvSpPr/>
          <p:nvPr/>
        </p:nvSpPr>
        <p:spPr>
          <a:xfrm>
            <a:off x="5456030" y="1988841"/>
            <a:ext cx="3304266" cy="25695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163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215680" y="798985"/>
            <a:ext cx="3055937" cy="2386012"/>
            <a:chOff x="3309938" y="1608138"/>
            <a:chExt cx="3055937" cy="2386012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579813" y="2570163"/>
              <a:ext cx="88900" cy="3000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6024563" y="2525713"/>
              <a:ext cx="88900" cy="30003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3670300" y="2255838"/>
              <a:ext cx="3476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p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5637213" y="2305050"/>
              <a:ext cx="3476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n</a:t>
              </a: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4467225" y="2303463"/>
              <a:ext cx="161925" cy="763587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rgbClr val="CCE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4606925" y="2281238"/>
              <a:ext cx="612775" cy="785812"/>
            </a:xfrm>
            <a:prstGeom prst="rect">
              <a:avLst/>
            </a:prstGeom>
            <a:solidFill>
              <a:srgbClr val="FFCBA7"/>
            </a:solidFill>
            <a:ln w="12700">
              <a:solidFill>
                <a:srgbClr val="FFCBA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FFCBA7"/>
                </a:solidFill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3668713" y="2292350"/>
              <a:ext cx="2351087" cy="776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 flipH="1">
              <a:off x="3333750" y="2732088"/>
              <a:ext cx="254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V="1">
              <a:off x="6111875" y="2674938"/>
              <a:ext cx="242888" cy="1111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4479925" y="1690688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4632325" y="1681163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4772025" y="1679575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4924425" y="1682750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>
              <a:off x="5083175" y="1681163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>
              <a:off x="5224463" y="1673225"/>
              <a:ext cx="0" cy="520700"/>
            </a:xfrm>
            <a:prstGeom prst="line">
              <a:avLst/>
            </a:prstGeom>
            <a:noFill/>
            <a:ln w="12700">
              <a:solidFill>
                <a:srgbClr val="0000D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5265738" y="1608138"/>
              <a:ext cx="4413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>
                  <a:latin typeface="Symbol" pitchFamily="18" charset="2"/>
                </a:rPr>
                <a:t>F</a:t>
              </a: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322638" y="2732088"/>
              <a:ext cx="0" cy="8096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3309938" y="3530600"/>
              <a:ext cx="3044825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V="1">
              <a:off x="6365875" y="2662238"/>
              <a:ext cx="0" cy="86836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4445000" y="3403600"/>
              <a:ext cx="647700" cy="2079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38A8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36"/>
            <p:cNvSpPr txBox="1">
              <a:spLocks noChangeArrowheads="1"/>
            </p:cNvSpPr>
            <p:nvPr/>
          </p:nvSpPr>
          <p:spPr bwMode="auto">
            <a:xfrm>
              <a:off x="4572000" y="3657600"/>
              <a:ext cx="3825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R</a:t>
              </a:r>
            </a:p>
          </p:txBody>
        </p:sp>
        <p:sp>
          <p:nvSpPr>
            <p:cNvPr id="40" name="Text Box 37"/>
            <p:cNvSpPr txBox="1">
              <a:spLocks noChangeArrowheads="1"/>
            </p:cNvSpPr>
            <p:nvPr/>
          </p:nvSpPr>
          <p:spPr bwMode="auto">
            <a:xfrm>
              <a:off x="3941763" y="2441575"/>
              <a:ext cx="184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+</a:t>
              </a:r>
            </a:p>
          </p:txBody>
        </p:sp>
        <p:sp>
          <p:nvSpPr>
            <p:cNvPr id="41" name="Text Box 38"/>
            <p:cNvSpPr txBox="1">
              <a:spLocks noChangeArrowheads="1"/>
            </p:cNvSpPr>
            <p:nvPr/>
          </p:nvSpPr>
          <p:spPr bwMode="auto">
            <a:xfrm>
              <a:off x="3668713" y="2568575"/>
              <a:ext cx="2889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3683000" y="2733675"/>
              <a:ext cx="300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3" name="Text Box 40"/>
            <p:cNvSpPr txBox="1">
              <a:spLocks noChangeArrowheads="1"/>
            </p:cNvSpPr>
            <p:nvPr/>
          </p:nvSpPr>
          <p:spPr bwMode="auto">
            <a:xfrm>
              <a:off x="5683250" y="2476500"/>
              <a:ext cx="277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-</a:t>
              </a:r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5695950" y="2628900"/>
              <a:ext cx="3349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-</a:t>
              </a:r>
            </a:p>
          </p:txBody>
        </p:sp>
        <p:sp>
          <p:nvSpPr>
            <p:cNvPr id="45" name="Oval 42"/>
            <p:cNvSpPr>
              <a:spLocks noChangeArrowheads="1"/>
            </p:cNvSpPr>
            <p:nvPr/>
          </p:nvSpPr>
          <p:spPr bwMode="auto">
            <a:xfrm>
              <a:off x="4779963" y="2524125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4956175" y="2525713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4224338" y="2570163"/>
              <a:ext cx="5683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5057775" y="2570163"/>
              <a:ext cx="3825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62"/>
            <p:cNvSpPr>
              <a:spLocks noChangeArrowheads="1"/>
            </p:cNvSpPr>
            <p:nvPr/>
          </p:nvSpPr>
          <p:spPr bwMode="auto">
            <a:xfrm>
              <a:off x="3992563" y="2409825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" name="Oval 63"/>
            <p:cNvSpPr>
              <a:spLocks noChangeArrowheads="1"/>
            </p:cNvSpPr>
            <p:nvPr/>
          </p:nvSpPr>
          <p:spPr bwMode="auto">
            <a:xfrm>
              <a:off x="3986213" y="2595563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1" name="Oval 64"/>
            <p:cNvSpPr>
              <a:spLocks noChangeArrowheads="1"/>
            </p:cNvSpPr>
            <p:nvPr/>
          </p:nvSpPr>
          <p:spPr bwMode="auto">
            <a:xfrm>
              <a:off x="4017963" y="2733675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2" name="Oval 65"/>
            <p:cNvSpPr>
              <a:spLocks noChangeArrowheads="1"/>
            </p:cNvSpPr>
            <p:nvPr/>
          </p:nvSpPr>
          <p:spPr bwMode="auto">
            <a:xfrm>
              <a:off x="3983038" y="2897188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3" name="Oval 66"/>
            <p:cNvSpPr>
              <a:spLocks noChangeArrowheads="1"/>
            </p:cNvSpPr>
            <p:nvPr/>
          </p:nvSpPr>
          <p:spPr bwMode="auto">
            <a:xfrm>
              <a:off x="4111625" y="2825750"/>
              <a:ext cx="92075" cy="92075"/>
            </a:xfrm>
            <a:prstGeom prst="ellipse">
              <a:avLst/>
            </a:prstGeom>
            <a:solidFill>
              <a:srgbClr val="FF2D1D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4" name="Oval 67"/>
            <p:cNvSpPr>
              <a:spLocks noChangeArrowheads="1"/>
            </p:cNvSpPr>
            <p:nvPr/>
          </p:nvSpPr>
          <p:spPr bwMode="auto">
            <a:xfrm>
              <a:off x="5594350" y="2400300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68"/>
            <p:cNvSpPr>
              <a:spLocks noChangeArrowheads="1"/>
            </p:cNvSpPr>
            <p:nvPr/>
          </p:nvSpPr>
          <p:spPr bwMode="auto">
            <a:xfrm>
              <a:off x="5607050" y="2597150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69"/>
            <p:cNvSpPr>
              <a:spLocks noChangeArrowheads="1"/>
            </p:cNvSpPr>
            <p:nvPr/>
          </p:nvSpPr>
          <p:spPr bwMode="auto">
            <a:xfrm>
              <a:off x="5605463" y="2759075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70"/>
            <p:cNvSpPr>
              <a:spLocks noChangeArrowheads="1"/>
            </p:cNvSpPr>
            <p:nvPr/>
          </p:nvSpPr>
          <p:spPr bwMode="auto">
            <a:xfrm>
              <a:off x="5594350" y="2921000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71"/>
            <p:cNvSpPr>
              <a:spLocks noChangeArrowheads="1"/>
            </p:cNvSpPr>
            <p:nvPr/>
          </p:nvSpPr>
          <p:spPr bwMode="auto">
            <a:xfrm>
              <a:off x="5432425" y="2794000"/>
              <a:ext cx="92075" cy="920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73"/>
            <p:cNvSpPr>
              <a:spLocks/>
            </p:cNvSpPr>
            <p:nvPr/>
          </p:nvSpPr>
          <p:spPr bwMode="auto">
            <a:xfrm>
              <a:off x="3387725" y="3090863"/>
              <a:ext cx="258763" cy="374650"/>
            </a:xfrm>
            <a:custGeom>
              <a:avLst/>
              <a:gdLst>
                <a:gd name="T0" fmla="*/ 2147483647 w 163"/>
                <a:gd name="T1" fmla="*/ 0 h 236"/>
                <a:gd name="T2" fmla="*/ 2147483647 w 163"/>
                <a:gd name="T3" fmla="*/ 2147483647 h 236"/>
                <a:gd name="T4" fmla="*/ 2147483647 w 163"/>
                <a:gd name="T5" fmla="*/ 2147483647 h 236"/>
                <a:gd name="T6" fmla="*/ 0 60000 65536"/>
                <a:gd name="T7" fmla="*/ 0 60000 65536"/>
                <a:gd name="T8" fmla="*/ 0 60000 65536"/>
                <a:gd name="T9" fmla="*/ 0 w 163"/>
                <a:gd name="T10" fmla="*/ 0 h 236"/>
                <a:gd name="T11" fmla="*/ 163 w 163"/>
                <a:gd name="T12" fmla="*/ 236 h 2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3" h="236">
                  <a:moveTo>
                    <a:pt x="17" y="0"/>
                  </a:moveTo>
                  <a:cubicBezTo>
                    <a:pt x="8" y="79"/>
                    <a:pt x="0" y="158"/>
                    <a:pt x="24" y="197"/>
                  </a:cubicBezTo>
                  <a:cubicBezTo>
                    <a:pt x="48" y="236"/>
                    <a:pt x="105" y="234"/>
                    <a:pt x="163" y="233"/>
                  </a:cubicBezTo>
                </a:path>
              </a:pathLst>
            </a:custGeom>
            <a:noFill/>
            <a:ln w="12700" cap="flat" cmpd="sng">
              <a:solidFill>
                <a:srgbClr val="0038A8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394155" y="4237655"/>
            <a:ext cx="1032617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 err="1"/>
              <a:t>Фотодиодите</a:t>
            </a:r>
            <a:r>
              <a:rPr lang="bg-BG" sz="1800" i="0" dirty="0"/>
              <a:t> могат да бъдат използвани като преобразуватели на светлинна енергия в електрическа. Този режим на работа се нарича </a:t>
            </a:r>
            <a:r>
              <a:rPr lang="bg-BG" sz="1800" b="1" i="0" dirty="0">
                <a:solidFill>
                  <a:schemeClr val="accent2"/>
                </a:solidFill>
              </a:rPr>
              <a:t>фотогенераторен режим</a:t>
            </a:r>
            <a:r>
              <a:rPr lang="bg-BG" sz="1800" i="0" dirty="0"/>
              <a:t> – без външен източник на напрежение. </a:t>
            </a:r>
            <a:endParaRPr lang="en-US" i="0" dirty="0"/>
          </a:p>
        </p:txBody>
      </p:sp>
      <p:sp>
        <p:nvSpPr>
          <p:cNvPr id="61" name="Text Box 76"/>
          <p:cNvSpPr txBox="1">
            <a:spLocks noChangeArrowheads="1"/>
          </p:cNvSpPr>
          <p:nvPr/>
        </p:nvSpPr>
        <p:spPr bwMode="auto">
          <a:xfrm>
            <a:off x="390204" y="5411315"/>
            <a:ext cx="10188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bg-BG" sz="1800" i="0" dirty="0"/>
              <a:t>При облъчване се генерират двойки токоносители. Полето на </a:t>
            </a:r>
            <a:r>
              <a:rPr lang="en-US" sz="1800" i="0" dirty="0"/>
              <a:t>PN </a:t>
            </a:r>
            <a:r>
              <a:rPr lang="bg-BG" sz="1800" i="0" dirty="0"/>
              <a:t>прехода ги разделя и те се натрупват в двата края на полупроводника</a:t>
            </a:r>
            <a:r>
              <a:rPr lang="en-US" sz="1800" i="0" dirty="0"/>
              <a:t>, </a:t>
            </a:r>
            <a:r>
              <a:rPr lang="bg-BG" sz="1800" i="0" dirty="0"/>
              <a:t>създавайки фото електродвижещо напрежение</a:t>
            </a:r>
            <a:r>
              <a:rPr lang="en-US" sz="1800" i="0" dirty="0"/>
              <a:t>.</a:t>
            </a:r>
            <a:r>
              <a:rPr lang="bg-BG" sz="1800" i="0" dirty="0"/>
              <a:t> При затваряне на веригата през нея протича ток. </a:t>
            </a:r>
            <a:endParaRPr lang="en-US" sz="1800" i="0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D6248F63-1BC9-4ABD-A1AF-2EF9965BE1D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490"/>
            <a:ext cx="12144672" cy="47667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bg-BG" sz="2400" dirty="0" err="1">
                <a:solidFill>
                  <a:schemeClr val="accent2"/>
                </a:solidFill>
              </a:rPr>
              <a:t>Фотогенераторен</a:t>
            </a:r>
            <a:r>
              <a:rPr lang="bg-BG" sz="2400" dirty="0">
                <a:solidFill>
                  <a:schemeClr val="accent2"/>
                </a:solidFill>
              </a:rPr>
              <a:t> режим / </a:t>
            </a:r>
            <a:r>
              <a:rPr lang="en-US" sz="2400" dirty="0">
                <a:solidFill>
                  <a:schemeClr val="accent2"/>
                </a:solidFill>
              </a:rPr>
              <a:t>photovoltaic mode</a:t>
            </a:r>
            <a:endParaRPr lang="en-US" sz="2400" b="1" i="1" dirty="0">
              <a:solidFill>
                <a:schemeClr val="accent2"/>
              </a:solidFill>
              <a:latin typeface="Arial Narrow" pitchFamily="34" charset="0"/>
            </a:endParaRPr>
          </a:p>
        </p:txBody>
      </p:sp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FA50D445-4348-4308-997E-6B10D95F1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7" y="1328833"/>
            <a:ext cx="2267266" cy="1200318"/>
          </a:xfrm>
          <a:prstGeom prst="rect">
            <a:avLst/>
          </a:prstGeom>
        </p:spPr>
      </p:pic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ADE2B-6754-56BF-29A6-F3238389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73" y="683097"/>
            <a:ext cx="2943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47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Words>1184</Words>
  <Application>Microsoft Office PowerPoint</Application>
  <PresentationFormat>Widescreen</PresentationFormat>
  <Paragraphs>146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Narrow</vt:lpstr>
      <vt:lpstr>Frutiger-Bold</vt:lpstr>
      <vt:lpstr>HelveticaNeueLT-Roman</vt:lpstr>
      <vt:lpstr>HWZANX+HelveticaNeue-Medium</vt:lpstr>
      <vt:lpstr>inherit</vt:lpstr>
      <vt:lpstr>Symbol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ТУ-София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ПРОЕКТ BG051PO001--4.3.04-0042</dc:creator>
  <cp:lastModifiedBy>Vassiliy Tchoumatchenko</cp:lastModifiedBy>
  <cp:revision>175</cp:revision>
  <dcterms:created xsi:type="dcterms:W3CDTF">2013-03-19T07:28:34Z</dcterms:created>
  <dcterms:modified xsi:type="dcterms:W3CDTF">2025-10-28T07:36:13Z</dcterms:modified>
</cp:coreProperties>
</file>